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x="18288000" cy="10287000"/>
  <p:notesSz cx="6858000" cy="9144000"/>
  <p:embeddedFontLst>
    <p:embeddedFont>
      <p:font typeface="Montserrat Medium" charset="1" panose="00000600000000000000"/>
      <p:regular r:id="rId24"/>
    </p:embeddedFont>
    <p:embeddedFont>
      <p:font typeface="Barlow Condensed Bold" charset="1" panose="00000806000000000000"/>
      <p:regular r:id="rId25"/>
    </p:embeddedFont>
    <p:embeddedFont>
      <p:font typeface="Barlow Condensed" charset="1" panose="00000506000000000000"/>
      <p:regular r:id="rId26"/>
    </p:embeddedFont>
    <p:embeddedFont>
      <p:font typeface="Barlow Condensed Medium" charset="1" panose="00000606000000000000"/>
      <p:regular r:id="rId27"/>
    </p:embeddedFont>
    <p:embeddedFont>
      <p:font typeface="Barlow Condensed Semi-Bold" charset="1" panose="00000706000000000000"/>
      <p:regular r:id="rId28"/>
    </p:embeddedFont>
    <p:embeddedFont>
      <p:font typeface="Montserrat Bold" charset="1" panose="00000800000000000000"/>
      <p:regular r:id="rId29"/>
    </p:embeddedFont>
    <p:embeddedFont>
      <p:font typeface="Montserrat" charset="1" panose="00000500000000000000"/>
      <p:regular r:id="rId30"/>
    </p:embeddedFont>
    <p:embeddedFont>
      <p:font typeface="Canva Sans Bold" charset="1" panose="020B0803030501040103"/>
      <p:regular r:id="rId31"/>
    </p:embeddedFont>
    <p:embeddedFont>
      <p:font typeface="Canva Sans" charset="1" panose="020B0503030501040103"/>
      <p:regular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3.png" Type="http://schemas.openxmlformats.org/officeDocument/2006/relationships/image"/><Relationship Id="rId6" Target="../media/image14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6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5.png" Type="http://schemas.openxmlformats.org/officeDocument/2006/relationships/image"/><Relationship Id="rId6" Target="../media/image6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5.png" Type="http://schemas.openxmlformats.org/officeDocument/2006/relationships/image"/><Relationship Id="rId6" Target="../media/image6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Relationship Id="rId3" Target="../media/image10.jpe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888" r="0" b="-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04914" y="2251399"/>
            <a:ext cx="17068967" cy="5782945"/>
            <a:chOff x="0" y="0"/>
            <a:chExt cx="4495530" cy="152308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495530" cy="1523080"/>
            </a:xfrm>
            <a:custGeom>
              <a:avLst/>
              <a:gdLst/>
              <a:ahLst/>
              <a:cxnLst/>
              <a:rect r="r" b="b" t="t" l="l"/>
              <a:pathLst>
                <a:path h="1523080" w="4495530">
                  <a:moveTo>
                    <a:pt x="0" y="0"/>
                  </a:moveTo>
                  <a:lnTo>
                    <a:pt x="4495530" y="0"/>
                  </a:lnTo>
                  <a:lnTo>
                    <a:pt x="4495530" y="1523080"/>
                  </a:lnTo>
                  <a:lnTo>
                    <a:pt x="0" y="1523080"/>
                  </a:lnTo>
                  <a:close/>
                </a:path>
              </a:pathLst>
            </a:custGeom>
            <a:solidFill>
              <a:srgbClr val="2F78E1">
                <a:alpha val="24706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495530" cy="15611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0" y="2741301"/>
            <a:ext cx="604914" cy="4799787"/>
            <a:chOff x="0" y="0"/>
            <a:chExt cx="159319" cy="126414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59319" cy="1264142"/>
            </a:xfrm>
            <a:custGeom>
              <a:avLst/>
              <a:gdLst/>
              <a:ahLst/>
              <a:cxnLst/>
              <a:rect r="r" b="b" t="t" l="l"/>
              <a:pathLst>
                <a:path h="1264142" w="159319">
                  <a:moveTo>
                    <a:pt x="0" y="0"/>
                  </a:moveTo>
                  <a:lnTo>
                    <a:pt x="159319" y="0"/>
                  </a:lnTo>
                  <a:lnTo>
                    <a:pt x="159319" y="1264142"/>
                  </a:lnTo>
                  <a:lnTo>
                    <a:pt x="0" y="1264142"/>
                  </a:lnTo>
                  <a:close/>
                </a:path>
              </a:pathLst>
            </a:custGeom>
            <a:solidFill>
              <a:srgbClr val="2BCDA6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59319" cy="13022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0" y="9369050"/>
            <a:ext cx="604914" cy="520243"/>
            <a:chOff x="0" y="0"/>
            <a:chExt cx="159319" cy="13701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59319" cy="137019"/>
            </a:xfrm>
            <a:custGeom>
              <a:avLst/>
              <a:gdLst/>
              <a:ahLst/>
              <a:cxnLst/>
              <a:rect r="r" b="b" t="t" l="l"/>
              <a:pathLst>
                <a:path h="137019" w="159319">
                  <a:moveTo>
                    <a:pt x="0" y="0"/>
                  </a:moveTo>
                  <a:lnTo>
                    <a:pt x="159319" y="0"/>
                  </a:lnTo>
                  <a:lnTo>
                    <a:pt x="159319" y="137019"/>
                  </a:lnTo>
                  <a:lnTo>
                    <a:pt x="0" y="137019"/>
                  </a:lnTo>
                  <a:close/>
                </a:path>
              </a:pathLst>
            </a:custGeom>
            <a:solidFill>
              <a:srgbClr val="2F78E1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159319" cy="1751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7673881" y="2691776"/>
            <a:ext cx="614119" cy="4799787"/>
            <a:chOff x="0" y="0"/>
            <a:chExt cx="161743" cy="126414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61743" cy="1264142"/>
            </a:xfrm>
            <a:custGeom>
              <a:avLst/>
              <a:gdLst/>
              <a:ahLst/>
              <a:cxnLst/>
              <a:rect r="r" b="b" t="t" l="l"/>
              <a:pathLst>
                <a:path h="1264142" w="161743">
                  <a:moveTo>
                    <a:pt x="0" y="0"/>
                  </a:moveTo>
                  <a:lnTo>
                    <a:pt x="161743" y="0"/>
                  </a:lnTo>
                  <a:lnTo>
                    <a:pt x="161743" y="1264142"/>
                  </a:lnTo>
                  <a:lnTo>
                    <a:pt x="0" y="1264142"/>
                  </a:lnTo>
                  <a:close/>
                </a:path>
              </a:pathLst>
            </a:custGeom>
            <a:solidFill>
              <a:srgbClr val="2F78E1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161743" cy="13022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7673881" y="9369050"/>
            <a:ext cx="614119" cy="520243"/>
            <a:chOff x="0" y="0"/>
            <a:chExt cx="161743" cy="137019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61743" cy="137019"/>
            </a:xfrm>
            <a:custGeom>
              <a:avLst/>
              <a:gdLst/>
              <a:ahLst/>
              <a:cxnLst/>
              <a:rect r="r" b="b" t="t" l="l"/>
              <a:pathLst>
                <a:path h="137019" w="161743">
                  <a:moveTo>
                    <a:pt x="0" y="0"/>
                  </a:moveTo>
                  <a:lnTo>
                    <a:pt x="161743" y="0"/>
                  </a:lnTo>
                  <a:lnTo>
                    <a:pt x="161743" y="137019"/>
                  </a:lnTo>
                  <a:lnTo>
                    <a:pt x="0" y="137019"/>
                  </a:lnTo>
                  <a:close/>
                </a:path>
              </a:pathLst>
            </a:custGeom>
            <a:solidFill>
              <a:srgbClr val="2BCDA6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161743" cy="1751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393322" y="549647"/>
            <a:ext cx="40903" cy="40903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BCDA6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74078" lIns="74078" bIns="74078" rIns="74078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16113605" y="371475"/>
            <a:ext cx="1560276" cy="2642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235"/>
              </a:lnSpc>
              <a:spcBef>
                <a:spcPct val="0"/>
              </a:spcBef>
            </a:pPr>
            <a:r>
              <a:rPr lang="en-US" b="true" sz="1596" spc="-63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Presentation</a:t>
            </a:r>
          </a:p>
        </p:txBody>
      </p:sp>
      <p:sp>
        <p:nvSpPr>
          <p:cNvPr name="Freeform 22" id="22"/>
          <p:cNvSpPr/>
          <p:nvPr/>
        </p:nvSpPr>
        <p:spPr>
          <a:xfrm flipH="false" flipV="false" rot="-10800000">
            <a:off x="187092" y="9506548"/>
            <a:ext cx="192631" cy="245248"/>
          </a:xfrm>
          <a:custGeom>
            <a:avLst/>
            <a:gdLst/>
            <a:ahLst/>
            <a:cxnLst/>
            <a:rect r="r" b="b" t="t" l="l"/>
            <a:pathLst>
              <a:path h="245248" w="192631">
                <a:moveTo>
                  <a:pt x="0" y="0"/>
                </a:moveTo>
                <a:lnTo>
                  <a:pt x="192631" y="0"/>
                </a:lnTo>
                <a:lnTo>
                  <a:pt x="192631" y="245247"/>
                </a:lnTo>
                <a:lnTo>
                  <a:pt x="0" y="2452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17903675" y="9506548"/>
            <a:ext cx="192631" cy="245248"/>
          </a:xfrm>
          <a:custGeom>
            <a:avLst/>
            <a:gdLst/>
            <a:ahLst/>
            <a:cxnLst/>
            <a:rect r="r" b="b" t="t" l="l"/>
            <a:pathLst>
              <a:path h="245248" w="192631">
                <a:moveTo>
                  <a:pt x="0" y="0"/>
                </a:moveTo>
                <a:lnTo>
                  <a:pt x="192631" y="0"/>
                </a:lnTo>
                <a:lnTo>
                  <a:pt x="192631" y="245247"/>
                </a:lnTo>
                <a:lnTo>
                  <a:pt x="0" y="2452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2840096" y="2541276"/>
            <a:ext cx="13418170" cy="36315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560"/>
              </a:lnSpc>
              <a:spcBef>
                <a:spcPct val="0"/>
              </a:spcBef>
            </a:pPr>
            <a:r>
              <a:rPr lang="en-US" b="true" sz="10400" spc="457">
                <a:solidFill>
                  <a:srgbClr val="FFFFFF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HOME CREDIT DEFAULT RISK MODELING SERVICE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4906960" y="6491293"/>
            <a:ext cx="8474081" cy="727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b="true" sz="21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QINGYUAN WANG, SIYUAN WANG, FLORENCE WANG, ZIFAN QIAN, RICHARD PAN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8911488"/>
            <a:ext cx="18288000" cy="1375512"/>
            <a:chOff x="0" y="0"/>
            <a:chExt cx="4816593" cy="36227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362275"/>
            </a:xfrm>
            <a:custGeom>
              <a:avLst/>
              <a:gdLst/>
              <a:ahLst/>
              <a:cxnLst/>
              <a:rect r="r" b="b" t="t" l="l"/>
              <a:pathLst>
                <a:path h="362275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362275"/>
                  </a:lnTo>
                  <a:lnTo>
                    <a:pt x="0" y="362275"/>
                  </a:lnTo>
                  <a:close/>
                </a:path>
              </a:pathLst>
            </a:custGeom>
            <a:solidFill>
              <a:srgbClr val="EAF1F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16593" cy="400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0" y="2741301"/>
            <a:ext cx="396003" cy="1334586"/>
            <a:chOff x="0" y="0"/>
            <a:chExt cx="104297" cy="35149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04297" cy="351496"/>
            </a:xfrm>
            <a:custGeom>
              <a:avLst/>
              <a:gdLst/>
              <a:ahLst/>
              <a:cxnLst/>
              <a:rect r="r" b="b" t="t" l="l"/>
              <a:pathLst>
                <a:path h="351496" w="104297">
                  <a:moveTo>
                    <a:pt x="0" y="0"/>
                  </a:moveTo>
                  <a:lnTo>
                    <a:pt x="104297" y="0"/>
                  </a:lnTo>
                  <a:lnTo>
                    <a:pt x="104297" y="351496"/>
                  </a:lnTo>
                  <a:lnTo>
                    <a:pt x="0" y="351496"/>
                  </a:lnTo>
                  <a:close/>
                </a:path>
              </a:pathLst>
            </a:custGeom>
            <a:solidFill>
              <a:srgbClr val="2BCDA6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04297" cy="3895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0" y="9369050"/>
            <a:ext cx="604914" cy="520243"/>
            <a:chOff x="0" y="0"/>
            <a:chExt cx="159319" cy="13701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59319" cy="137019"/>
            </a:xfrm>
            <a:custGeom>
              <a:avLst/>
              <a:gdLst/>
              <a:ahLst/>
              <a:cxnLst/>
              <a:rect r="r" b="b" t="t" l="l"/>
              <a:pathLst>
                <a:path h="137019" w="159319">
                  <a:moveTo>
                    <a:pt x="0" y="0"/>
                  </a:moveTo>
                  <a:lnTo>
                    <a:pt x="159319" y="0"/>
                  </a:lnTo>
                  <a:lnTo>
                    <a:pt x="159319" y="137019"/>
                  </a:lnTo>
                  <a:lnTo>
                    <a:pt x="0" y="137019"/>
                  </a:lnTo>
                  <a:close/>
                </a:path>
              </a:pathLst>
            </a:custGeom>
            <a:solidFill>
              <a:srgbClr val="2F78E1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59319" cy="1751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7891997" y="2741301"/>
            <a:ext cx="396003" cy="1334586"/>
            <a:chOff x="0" y="0"/>
            <a:chExt cx="104297" cy="351496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04297" cy="351496"/>
            </a:xfrm>
            <a:custGeom>
              <a:avLst/>
              <a:gdLst/>
              <a:ahLst/>
              <a:cxnLst/>
              <a:rect r="r" b="b" t="t" l="l"/>
              <a:pathLst>
                <a:path h="351496" w="104297">
                  <a:moveTo>
                    <a:pt x="0" y="0"/>
                  </a:moveTo>
                  <a:lnTo>
                    <a:pt x="104297" y="0"/>
                  </a:lnTo>
                  <a:lnTo>
                    <a:pt x="104297" y="351496"/>
                  </a:lnTo>
                  <a:lnTo>
                    <a:pt x="0" y="351496"/>
                  </a:lnTo>
                  <a:close/>
                </a:path>
              </a:pathLst>
            </a:custGeom>
            <a:solidFill>
              <a:srgbClr val="2F78E1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104297" cy="3895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9990559" y="6800582"/>
            <a:ext cx="8297441" cy="2843864"/>
            <a:chOff x="0" y="0"/>
            <a:chExt cx="1285491" cy="440589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285491" cy="440589"/>
            </a:xfrm>
            <a:custGeom>
              <a:avLst/>
              <a:gdLst/>
              <a:ahLst/>
              <a:cxnLst/>
              <a:rect r="r" b="b" t="t" l="l"/>
              <a:pathLst>
                <a:path h="440589" w="1285491">
                  <a:moveTo>
                    <a:pt x="0" y="0"/>
                  </a:moveTo>
                  <a:lnTo>
                    <a:pt x="1285491" y="0"/>
                  </a:lnTo>
                  <a:lnTo>
                    <a:pt x="1285491" y="440589"/>
                  </a:lnTo>
                  <a:lnTo>
                    <a:pt x="0" y="440589"/>
                  </a:lnTo>
                  <a:close/>
                </a:path>
              </a:pathLst>
            </a:custGeom>
            <a:blipFill>
              <a:blip r:embed="rId2"/>
              <a:stretch>
                <a:fillRect l="0" t="-47012" r="0" b="-47012"/>
              </a:stretch>
            </a:blip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17673881" y="9369050"/>
            <a:ext cx="614119" cy="520243"/>
            <a:chOff x="0" y="0"/>
            <a:chExt cx="161743" cy="137019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61743" cy="137019"/>
            </a:xfrm>
            <a:custGeom>
              <a:avLst/>
              <a:gdLst/>
              <a:ahLst/>
              <a:cxnLst/>
              <a:rect r="r" b="b" t="t" l="l"/>
              <a:pathLst>
                <a:path h="137019" w="161743">
                  <a:moveTo>
                    <a:pt x="0" y="0"/>
                  </a:moveTo>
                  <a:lnTo>
                    <a:pt x="161743" y="0"/>
                  </a:lnTo>
                  <a:lnTo>
                    <a:pt x="161743" y="137019"/>
                  </a:lnTo>
                  <a:lnTo>
                    <a:pt x="0" y="137019"/>
                  </a:lnTo>
                  <a:close/>
                </a:path>
              </a:pathLst>
            </a:custGeom>
            <a:solidFill>
              <a:srgbClr val="2BCDA6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161743" cy="1751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393322" y="549647"/>
            <a:ext cx="40903" cy="40903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BCDA6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74078" lIns="74078" bIns="74078" rIns="74078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2" id="22"/>
          <p:cNvSpPr/>
          <p:nvPr/>
        </p:nvSpPr>
        <p:spPr>
          <a:xfrm flipH="false" flipV="false" rot="-10800000">
            <a:off x="187092" y="9506548"/>
            <a:ext cx="192631" cy="245248"/>
          </a:xfrm>
          <a:custGeom>
            <a:avLst/>
            <a:gdLst/>
            <a:ahLst/>
            <a:cxnLst/>
            <a:rect r="r" b="b" t="t" l="l"/>
            <a:pathLst>
              <a:path h="245248" w="192631">
                <a:moveTo>
                  <a:pt x="0" y="0"/>
                </a:moveTo>
                <a:lnTo>
                  <a:pt x="192631" y="0"/>
                </a:lnTo>
                <a:lnTo>
                  <a:pt x="192631" y="245247"/>
                </a:lnTo>
                <a:lnTo>
                  <a:pt x="0" y="2452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17903675" y="9506548"/>
            <a:ext cx="192631" cy="245248"/>
          </a:xfrm>
          <a:custGeom>
            <a:avLst/>
            <a:gdLst/>
            <a:ahLst/>
            <a:cxnLst/>
            <a:rect r="r" b="b" t="t" l="l"/>
            <a:pathLst>
              <a:path h="245248" w="192631">
                <a:moveTo>
                  <a:pt x="0" y="0"/>
                </a:moveTo>
                <a:lnTo>
                  <a:pt x="192631" y="0"/>
                </a:lnTo>
                <a:lnTo>
                  <a:pt x="192631" y="245247"/>
                </a:lnTo>
                <a:lnTo>
                  <a:pt x="0" y="2452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1028700" y="2504535"/>
            <a:ext cx="15384164" cy="50015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7"/>
              </a:lnSpc>
            </a:pPr>
            <a:r>
              <a:rPr lang="en-US" sz="2199" b="true">
                <a:solidFill>
                  <a:srgbClr val="2C2C2C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Datas</a:t>
            </a:r>
            <a:r>
              <a:rPr lang="en-US" sz="2199" b="true">
                <a:solidFill>
                  <a:srgbClr val="2C2C2C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et Split &amp; Validation Strategy</a:t>
            </a:r>
          </a:p>
          <a:p>
            <a:pPr algn="l" marL="474976" indent="-237488" lvl="1">
              <a:lnSpc>
                <a:spcPts val="3607"/>
              </a:lnSpc>
              <a:buFont typeface="Arial"/>
              <a:buChar char="•"/>
            </a:pPr>
            <a:r>
              <a:rPr lang="en-US" sz="2199">
                <a:solidFill>
                  <a:srgbClr val="2C2C2C"/>
                </a:solidFill>
                <a:latin typeface="Montserrat"/>
                <a:ea typeface="Montserrat"/>
                <a:cs typeface="Montserrat"/>
                <a:sym typeface="Montserrat"/>
              </a:rPr>
              <a:t>Strategy: Stratified train/v</a:t>
            </a:r>
            <a:r>
              <a:rPr lang="en-US" sz="2199">
                <a:solidFill>
                  <a:srgbClr val="2C2C2C"/>
                </a:solidFill>
                <a:latin typeface="Montserrat"/>
                <a:ea typeface="Montserrat"/>
                <a:cs typeface="Montserrat"/>
                <a:sym typeface="Montserrat"/>
              </a:rPr>
              <a:t>alidation</a:t>
            </a:r>
            <a:r>
              <a:rPr lang="en-US" sz="2199">
                <a:solidFill>
                  <a:srgbClr val="2C2C2C"/>
                </a:solidFill>
                <a:latin typeface="Montserrat"/>
                <a:ea typeface="Montserrat"/>
                <a:cs typeface="Montserrat"/>
                <a:sym typeface="Montserrat"/>
              </a:rPr>
              <a:t> split (preserves positive class ratio)</a:t>
            </a:r>
          </a:p>
          <a:p>
            <a:pPr algn="l" marL="474976" indent="-237488" lvl="1">
              <a:lnSpc>
                <a:spcPts val="3607"/>
              </a:lnSpc>
              <a:buFont typeface="Arial"/>
              <a:buChar char="•"/>
            </a:pPr>
            <a:r>
              <a:rPr lang="en-US" sz="2199">
                <a:solidFill>
                  <a:srgbClr val="2C2C2C"/>
                </a:solidFill>
                <a:latin typeface="Montserrat"/>
                <a:ea typeface="Montserrat"/>
                <a:cs typeface="Montserrat"/>
                <a:sym typeface="Montserrat"/>
              </a:rPr>
              <a:t>Example on full dataset:</a:t>
            </a:r>
          </a:p>
          <a:p>
            <a:pPr algn="l" marL="949952" indent="-316651" lvl="2">
              <a:lnSpc>
                <a:spcPts val="3607"/>
              </a:lnSpc>
              <a:buFont typeface="Arial"/>
              <a:buChar char="⚬"/>
            </a:pPr>
            <a:r>
              <a:rPr lang="en-US" sz="2199">
                <a:solidFill>
                  <a:srgbClr val="2C2C2C"/>
                </a:solidFill>
                <a:latin typeface="Montserrat"/>
                <a:ea typeface="Montserrat"/>
                <a:cs typeface="Montserrat"/>
                <a:sym typeface="Montserrat"/>
              </a:rPr>
              <a:t>Train: ~246,000 rows (80%)</a:t>
            </a:r>
          </a:p>
          <a:p>
            <a:pPr algn="l" marL="949952" indent="-316651" lvl="2">
              <a:lnSpc>
                <a:spcPts val="3607"/>
              </a:lnSpc>
              <a:buFont typeface="Arial"/>
              <a:buChar char="⚬"/>
            </a:pPr>
            <a:r>
              <a:rPr lang="en-US" sz="2199">
                <a:solidFill>
                  <a:srgbClr val="2C2C2C"/>
                </a:solidFill>
                <a:latin typeface="Montserrat"/>
                <a:ea typeface="Montserrat"/>
                <a:cs typeface="Montserrat"/>
                <a:sym typeface="Montserrat"/>
              </a:rPr>
              <a:t>Va</a:t>
            </a:r>
            <a:r>
              <a:rPr lang="en-US" sz="2199">
                <a:solidFill>
                  <a:srgbClr val="2C2C2C"/>
                </a:solidFill>
                <a:latin typeface="Montserrat"/>
                <a:ea typeface="Montserrat"/>
                <a:cs typeface="Montserrat"/>
                <a:sym typeface="Montserrat"/>
              </a:rPr>
              <a:t>lidation: ~61,500 rows (20%)</a:t>
            </a:r>
          </a:p>
          <a:p>
            <a:pPr algn="l">
              <a:lnSpc>
                <a:spcPts val="3607"/>
              </a:lnSpc>
            </a:pPr>
          </a:p>
          <a:p>
            <a:pPr algn="l">
              <a:lnSpc>
                <a:spcPts val="3607"/>
              </a:lnSpc>
            </a:pPr>
            <a:r>
              <a:rPr lang="en-US" sz="2199" b="true">
                <a:solidFill>
                  <a:srgbClr val="2C2C2C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Evaluation Metrics</a:t>
            </a:r>
          </a:p>
          <a:p>
            <a:pPr algn="l" marL="474976" indent="-237488" lvl="1">
              <a:lnSpc>
                <a:spcPts val="3607"/>
              </a:lnSpc>
              <a:buFont typeface="Arial"/>
              <a:buChar char="•"/>
            </a:pPr>
            <a:r>
              <a:rPr lang="en-US" sz="2199">
                <a:solidFill>
                  <a:srgbClr val="2C2C2C"/>
                </a:solidFill>
                <a:latin typeface="Montserrat"/>
                <a:ea typeface="Montserrat"/>
                <a:cs typeface="Montserrat"/>
                <a:sym typeface="Montserrat"/>
              </a:rPr>
              <a:t>Primary: ROC-AUC (threshold-inde</a:t>
            </a:r>
            <a:r>
              <a:rPr lang="en-US" sz="2199">
                <a:solidFill>
                  <a:srgbClr val="2C2C2C"/>
                </a:solidFill>
                <a:latin typeface="Montserrat"/>
                <a:ea typeface="Montserrat"/>
                <a:cs typeface="Montserrat"/>
                <a:sym typeface="Montserrat"/>
              </a:rPr>
              <a:t>pendent, robust to imbalance)</a:t>
            </a:r>
          </a:p>
          <a:p>
            <a:pPr algn="l" marL="474976" indent="-237488" lvl="1">
              <a:lnSpc>
                <a:spcPts val="3607"/>
              </a:lnSpc>
              <a:buFont typeface="Arial"/>
              <a:buChar char="•"/>
            </a:pPr>
            <a:r>
              <a:rPr lang="en-US" sz="2199">
                <a:solidFill>
                  <a:srgbClr val="2C2C2C"/>
                </a:solidFill>
                <a:latin typeface="Montserrat"/>
                <a:ea typeface="Montserrat"/>
                <a:cs typeface="Montserrat"/>
                <a:sym typeface="Montserrat"/>
              </a:rPr>
              <a:t>Secondary (reported): Accu</a:t>
            </a:r>
            <a:r>
              <a:rPr lang="en-US" sz="2199">
                <a:solidFill>
                  <a:srgbClr val="2C2C2C"/>
                </a:solidFill>
                <a:latin typeface="Montserrat"/>
                <a:ea typeface="Montserrat"/>
                <a:cs typeface="Montserrat"/>
                <a:sym typeface="Montserrat"/>
              </a:rPr>
              <a:t>racy, Precision, Recall</a:t>
            </a:r>
          </a:p>
          <a:p>
            <a:pPr algn="l" marL="474976" indent="-237488" lvl="1">
              <a:lnSpc>
                <a:spcPts val="3607"/>
              </a:lnSpc>
              <a:buFont typeface="Arial"/>
              <a:buChar char="•"/>
            </a:pPr>
            <a:r>
              <a:rPr lang="en-US" sz="2199">
                <a:solidFill>
                  <a:srgbClr val="2C2C2C"/>
                </a:solidFill>
                <a:latin typeface="Montserrat"/>
                <a:ea typeface="Montserrat"/>
                <a:cs typeface="Montserrat"/>
                <a:sym typeface="Montserrat"/>
              </a:rPr>
              <a:t>Baseline: Random ranking (0.50 AUC)</a:t>
            </a:r>
          </a:p>
          <a:p>
            <a:pPr algn="l">
              <a:lnSpc>
                <a:spcPts val="3607"/>
              </a:lnSpc>
            </a:pPr>
          </a:p>
        </p:txBody>
      </p:sp>
      <p:sp>
        <p:nvSpPr>
          <p:cNvPr name="TextBox 25" id="25"/>
          <p:cNvSpPr txBox="true"/>
          <p:nvPr/>
        </p:nvSpPr>
        <p:spPr>
          <a:xfrm rot="0">
            <a:off x="16113605" y="371475"/>
            <a:ext cx="1560276" cy="2642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235"/>
              </a:lnSpc>
              <a:spcBef>
                <a:spcPct val="0"/>
              </a:spcBef>
            </a:pPr>
            <a:r>
              <a:rPr lang="en-US" b="true" sz="1596" spc="-63">
                <a:solidFill>
                  <a:srgbClr val="2C2C2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Presentation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8603466" y="9488553"/>
            <a:ext cx="759435" cy="273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2C2C2C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10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8461077" y="9488553"/>
            <a:ext cx="759435" cy="273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2C2C2C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/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8680463" y="9422491"/>
            <a:ext cx="473062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  <a:spcBef>
                <a:spcPct val="0"/>
              </a:spcBef>
            </a:pPr>
            <a:r>
              <a:rPr lang="en-US" b="true" sz="2100">
                <a:solidFill>
                  <a:srgbClr val="2C2C2C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rPr>
              <a:t>12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028700" y="1402536"/>
            <a:ext cx="9848087" cy="962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840"/>
              </a:lnSpc>
              <a:spcBef>
                <a:spcPct val="0"/>
              </a:spcBef>
            </a:pPr>
            <a:r>
              <a:rPr lang="en-US" sz="5600" b="true">
                <a:solidFill>
                  <a:srgbClr val="2C2C2C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Model</a:t>
            </a:r>
          </a:p>
        </p:txBody>
      </p:sp>
      <p:grpSp>
        <p:nvGrpSpPr>
          <p:cNvPr name="Group 30" id="30"/>
          <p:cNvGrpSpPr/>
          <p:nvPr/>
        </p:nvGrpSpPr>
        <p:grpSpPr>
          <a:xfrm rot="0">
            <a:off x="12844450" y="6112826"/>
            <a:ext cx="5443550" cy="687756"/>
            <a:chOff x="0" y="0"/>
            <a:chExt cx="1433692" cy="181137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1433692" cy="181137"/>
            </a:xfrm>
            <a:custGeom>
              <a:avLst/>
              <a:gdLst/>
              <a:ahLst/>
              <a:cxnLst/>
              <a:rect r="r" b="b" t="t" l="l"/>
              <a:pathLst>
                <a:path h="181137" w="1433692">
                  <a:moveTo>
                    <a:pt x="0" y="0"/>
                  </a:moveTo>
                  <a:lnTo>
                    <a:pt x="1433692" y="0"/>
                  </a:lnTo>
                  <a:lnTo>
                    <a:pt x="1433692" y="181137"/>
                  </a:lnTo>
                  <a:lnTo>
                    <a:pt x="0" y="181137"/>
                  </a:lnTo>
                  <a:close/>
                </a:path>
              </a:pathLst>
            </a:custGeom>
            <a:solidFill>
              <a:srgbClr val="E9FAF6"/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-38100"/>
              <a:ext cx="1433692" cy="2192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8911488"/>
            <a:ext cx="18288000" cy="1375512"/>
            <a:chOff x="0" y="0"/>
            <a:chExt cx="4816593" cy="36227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362275"/>
            </a:xfrm>
            <a:custGeom>
              <a:avLst/>
              <a:gdLst/>
              <a:ahLst/>
              <a:cxnLst/>
              <a:rect r="r" b="b" t="t" l="l"/>
              <a:pathLst>
                <a:path h="362275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362275"/>
                  </a:lnTo>
                  <a:lnTo>
                    <a:pt x="0" y="362275"/>
                  </a:lnTo>
                  <a:close/>
                </a:path>
              </a:pathLst>
            </a:custGeom>
            <a:solidFill>
              <a:srgbClr val="EAF1F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16593" cy="400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0" y="2741301"/>
            <a:ext cx="396003" cy="1334586"/>
            <a:chOff x="0" y="0"/>
            <a:chExt cx="104297" cy="35149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04297" cy="351496"/>
            </a:xfrm>
            <a:custGeom>
              <a:avLst/>
              <a:gdLst/>
              <a:ahLst/>
              <a:cxnLst/>
              <a:rect r="r" b="b" t="t" l="l"/>
              <a:pathLst>
                <a:path h="351496" w="104297">
                  <a:moveTo>
                    <a:pt x="0" y="0"/>
                  </a:moveTo>
                  <a:lnTo>
                    <a:pt x="104297" y="0"/>
                  </a:lnTo>
                  <a:lnTo>
                    <a:pt x="104297" y="351496"/>
                  </a:lnTo>
                  <a:lnTo>
                    <a:pt x="0" y="351496"/>
                  </a:lnTo>
                  <a:close/>
                </a:path>
              </a:pathLst>
            </a:custGeom>
            <a:solidFill>
              <a:srgbClr val="2BCDA6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04297" cy="3895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0" y="9369050"/>
            <a:ext cx="604914" cy="520243"/>
            <a:chOff x="0" y="0"/>
            <a:chExt cx="159319" cy="13701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59319" cy="137019"/>
            </a:xfrm>
            <a:custGeom>
              <a:avLst/>
              <a:gdLst/>
              <a:ahLst/>
              <a:cxnLst/>
              <a:rect r="r" b="b" t="t" l="l"/>
              <a:pathLst>
                <a:path h="137019" w="159319">
                  <a:moveTo>
                    <a:pt x="0" y="0"/>
                  </a:moveTo>
                  <a:lnTo>
                    <a:pt x="159319" y="0"/>
                  </a:lnTo>
                  <a:lnTo>
                    <a:pt x="159319" y="137019"/>
                  </a:lnTo>
                  <a:lnTo>
                    <a:pt x="0" y="137019"/>
                  </a:lnTo>
                  <a:close/>
                </a:path>
              </a:pathLst>
            </a:custGeom>
            <a:solidFill>
              <a:srgbClr val="2F78E1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59319" cy="1751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7891997" y="2741301"/>
            <a:ext cx="396003" cy="1334586"/>
            <a:chOff x="0" y="0"/>
            <a:chExt cx="104297" cy="351496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04297" cy="351496"/>
            </a:xfrm>
            <a:custGeom>
              <a:avLst/>
              <a:gdLst/>
              <a:ahLst/>
              <a:cxnLst/>
              <a:rect r="r" b="b" t="t" l="l"/>
              <a:pathLst>
                <a:path h="351496" w="104297">
                  <a:moveTo>
                    <a:pt x="0" y="0"/>
                  </a:moveTo>
                  <a:lnTo>
                    <a:pt x="104297" y="0"/>
                  </a:lnTo>
                  <a:lnTo>
                    <a:pt x="104297" y="351496"/>
                  </a:lnTo>
                  <a:lnTo>
                    <a:pt x="0" y="351496"/>
                  </a:lnTo>
                  <a:close/>
                </a:path>
              </a:pathLst>
            </a:custGeom>
            <a:solidFill>
              <a:srgbClr val="2F78E1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104297" cy="3895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7673881" y="9369050"/>
            <a:ext cx="614119" cy="520243"/>
            <a:chOff x="0" y="0"/>
            <a:chExt cx="161743" cy="137019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61743" cy="137019"/>
            </a:xfrm>
            <a:custGeom>
              <a:avLst/>
              <a:gdLst/>
              <a:ahLst/>
              <a:cxnLst/>
              <a:rect r="r" b="b" t="t" l="l"/>
              <a:pathLst>
                <a:path h="137019" w="161743">
                  <a:moveTo>
                    <a:pt x="0" y="0"/>
                  </a:moveTo>
                  <a:lnTo>
                    <a:pt x="161743" y="0"/>
                  </a:lnTo>
                  <a:lnTo>
                    <a:pt x="161743" y="137019"/>
                  </a:lnTo>
                  <a:lnTo>
                    <a:pt x="0" y="137019"/>
                  </a:lnTo>
                  <a:close/>
                </a:path>
              </a:pathLst>
            </a:custGeom>
            <a:solidFill>
              <a:srgbClr val="2BCDA6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161743" cy="1751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393322" y="549647"/>
            <a:ext cx="40903" cy="40903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BCDA6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74078" lIns="74078" bIns="74078" rIns="74078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0" id="20"/>
          <p:cNvSpPr/>
          <p:nvPr/>
        </p:nvSpPr>
        <p:spPr>
          <a:xfrm flipH="false" flipV="false" rot="-10800000">
            <a:off x="187092" y="9506548"/>
            <a:ext cx="192631" cy="245248"/>
          </a:xfrm>
          <a:custGeom>
            <a:avLst/>
            <a:gdLst/>
            <a:ahLst/>
            <a:cxnLst/>
            <a:rect r="r" b="b" t="t" l="l"/>
            <a:pathLst>
              <a:path h="245248" w="192631">
                <a:moveTo>
                  <a:pt x="0" y="0"/>
                </a:moveTo>
                <a:lnTo>
                  <a:pt x="192631" y="0"/>
                </a:lnTo>
                <a:lnTo>
                  <a:pt x="192631" y="245247"/>
                </a:lnTo>
                <a:lnTo>
                  <a:pt x="0" y="2452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7903675" y="9506548"/>
            <a:ext cx="192631" cy="245248"/>
          </a:xfrm>
          <a:custGeom>
            <a:avLst/>
            <a:gdLst/>
            <a:ahLst/>
            <a:cxnLst/>
            <a:rect r="r" b="b" t="t" l="l"/>
            <a:pathLst>
              <a:path h="245248" w="192631">
                <a:moveTo>
                  <a:pt x="0" y="0"/>
                </a:moveTo>
                <a:lnTo>
                  <a:pt x="192631" y="0"/>
                </a:lnTo>
                <a:lnTo>
                  <a:pt x="192631" y="245247"/>
                </a:lnTo>
                <a:lnTo>
                  <a:pt x="0" y="2452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1028700" y="1845766"/>
            <a:ext cx="15384164" cy="6830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7"/>
              </a:lnSpc>
            </a:pPr>
            <a:r>
              <a:rPr lang="en-US" sz="2199" b="true">
                <a:solidFill>
                  <a:srgbClr val="2C2C2C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Preprocessing:</a:t>
            </a:r>
          </a:p>
          <a:p>
            <a:pPr algn="l" marL="474976" indent="-237488" lvl="1">
              <a:lnSpc>
                <a:spcPts val="3607"/>
              </a:lnSpc>
              <a:buFont typeface="Arial"/>
              <a:buChar char="•"/>
            </a:pPr>
            <a:r>
              <a:rPr lang="en-US" sz="2199">
                <a:solidFill>
                  <a:srgbClr val="2C2C2C"/>
                </a:solidFill>
                <a:latin typeface="Montserrat"/>
                <a:ea typeface="Montserrat"/>
                <a:cs typeface="Montserrat"/>
                <a:sym typeface="Montserrat"/>
              </a:rPr>
              <a:t>C</a:t>
            </a:r>
            <a:r>
              <a:rPr lang="en-US" sz="2199">
                <a:solidFill>
                  <a:srgbClr val="2C2C2C"/>
                </a:solidFill>
                <a:latin typeface="Montserrat"/>
                <a:ea typeface="Montserrat"/>
                <a:cs typeface="Montserrat"/>
                <a:sym typeface="Montserrat"/>
              </a:rPr>
              <a:t>leaning (e.g., DAYS_EMPLOYED=365243 → NaN)</a:t>
            </a:r>
          </a:p>
          <a:p>
            <a:pPr algn="l" marL="474976" indent="-237488" lvl="1">
              <a:lnSpc>
                <a:spcPts val="3607"/>
              </a:lnSpc>
              <a:buFont typeface="Arial"/>
              <a:buChar char="•"/>
            </a:pPr>
            <a:r>
              <a:rPr lang="en-US" sz="2199">
                <a:solidFill>
                  <a:srgbClr val="2C2C2C"/>
                </a:solidFill>
                <a:latin typeface="Montserrat"/>
                <a:ea typeface="Montserrat"/>
                <a:cs typeface="Montserrat"/>
                <a:sym typeface="Montserrat"/>
              </a:rPr>
              <a:t>Ordinal encoding for categorical features with __MISSING__ token</a:t>
            </a:r>
          </a:p>
          <a:p>
            <a:pPr algn="l" marL="474976" indent="-237488" lvl="1">
              <a:lnSpc>
                <a:spcPts val="3607"/>
              </a:lnSpc>
              <a:buFont typeface="Arial"/>
              <a:buChar char="•"/>
            </a:pPr>
            <a:r>
              <a:rPr lang="en-US" sz="2199">
                <a:solidFill>
                  <a:srgbClr val="2C2C2C"/>
                </a:solidFill>
                <a:latin typeface="Montserrat"/>
                <a:ea typeface="Montserrat"/>
                <a:cs typeface="Montserrat"/>
                <a:sym typeface="Montserrat"/>
              </a:rPr>
              <a:t>Numeric coercion with error handling</a:t>
            </a:r>
          </a:p>
          <a:p>
            <a:pPr algn="l">
              <a:lnSpc>
                <a:spcPts val="3607"/>
              </a:lnSpc>
            </a:pPr>
          </a:p>
          <a:p>
            <a:pPr algn="l">
              <a:lnSpc>
                <a:spcPts val="3607"/>
              </a:lnSpc>
            </a:pPr>
            <a:r>
              <a:rPr lang="en-US" sz="2199" b="true">
                <a:solidFill>
                  <a:srgbClr val="2C2C2C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Training Configuration:</a:t>
            </a:r>
          </a:p>
          <a:p>
            <a:pPr algn="l" marL="474976" indent="-237488" lvl="1">
              <a:lnSpc>
                <a:spcPts val="3607"/>
              </a:lnSpc>
              <a:buFont typeface="Arial"/>
              <a:buChar char="•"/>
            </a:pPr>
            <a:r>
              <a:rPr lang="en-US" sz="2199">
                <a:solidFill>
                  <a:srgbClr val="2C2C2C"/>
                </a:solidFill>
                <a:latin typeface="Montserrat"/>
                <a:ea typeface="Montserrat"/>
                <a:cs typeface="Montserrat"/>
                <a:sym typeface="Montserrat"/>
              </a:rPr>
              <a:t>Objective: ROC-AUC optimization</a:t>
            </a:r>
          </a:p>
          <a:p>
            <a:pPr algn="l" marL="474976" indent="-237488" lvl="1">
              <a:lnSpc>
                <a:spcPts val="3607"/>
              </a:lnSpc>
              <a:buFont typeface="Arial"/>
              <a:buChar char="•"/>
            </a:pPr>
            <a:r>
              <a:rPr lang="en-US" sz="2199">
                <a:solidFill>
                  <a:srgbClr val="2C2C2C"/>
                </a:solidFill>
                <a:latin typeface="Montserrat"/>
                <a:ea typeface="Montserrat"/>
                <a:cs typeface="Montserrat"/>
                <a:sym typeface="Montserrat"/>
              </a:rPr>
              <a:t>Class weighting: scale_pos_weight to address ~8% positive class</a:t>
            </a:r>
          </a:p>
          <a:p>
            <a:pPr algn="l" marL="474976" indent="-237488" lvl="1">
              <a:lnSpc>
                <a:spcPts val="3607"/>
              </a:lnSpc>
              <a:buFont typeface="Arial"/>
              <a:buChar char="•"/>
            </a:pPr>
            <a:r>
              <a:rPr lang="en-US" sz="2199">
                <a:solidFill>
                  <a:srgbClr val="2C2C2C"/>
                </a:solidFill>
                <a:latin typeface="Montserrat"/>
                <a:ea typeface="Montserrat"/>
                <a:cs typeface="Montserrat"/>
                <a:sym typeface="Montserrat"/>
              </a:rPr>
              <a:t>Early stopping: monitored on validation AUC</a:t>
            </a:r>
          </a:p>
          <a:p>
            <a:pPr algn="l" marL="474976" indent="-237488" lvl="1">
              <a:lnSpc>
                <a:spcPts val="3607"/>
              </a:lnSpc>
              <a:buFont typeface="Arial"/>
              <a:buChar char="•"/>
            </a:pPr>
            <a:r>
              <a:rPr lang="en-US" sz="2199">
                <a:solidFill>
                  <a:srgbClr val="2C2C2C"/>
                </a:solidFill>
                <a:latin typeface="Montserrat"/>
                <a:ea typeface="Montserrat"/>
                <a:cs typeface="Montserrat"/>
                <a:sym typeface="Montserrat"/>
              </a:rPr>
              <a:t>Regularization: subsampling + feature subsampling</a:t>
            </a:r>
          </a:p>
          <a:p>
            <a:pPr algn="l">
              <a:lnSpc>
                <a:spcPts val="3607"/>
              </a:lnSpc>
            </a:pPr>
          </a:p>
          <a:p>
            <a:pPr algn="l">
              <a:lnSpc>
                <a:spcPts val="3607"/>
              </a:lnSpc>
            </a:pPr>
            <a:r>
              <a:rPr lang="en-US" sz="2199" b="true">
                <a:solidFill>
                  <a:srgbClr val="2C2C2C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Hyperparameters </a:t>
            </a:r>
            <a:r>
              <a:rPr lang="en-US" sz="2199">
                <a:solidFill>
                  <a:srgbClr val="2C2C2C"/>
                </a:solidFill>
                <a:latin typeface="Montserrat"/>
                <a:ea typeface="Montserrat"/>
                <a:cs typeface="Montserrat"/>
                <a:sym typeface="Montserrat"/>
              </a:rPr>
              <a:t>(stored in training_report.json):</a:t>
            </a:r>
          </a:p>
          <a:p>
            <a:pPr algn="l" marL="474976" indent="-237488" lvl="1">
              <a:lnSpc>
                <a:spcPts val="3607"/>
              </a:lnSpc>
              <a:buFont typeface="Arial"/>
              <a:buChar char="•"/>
            </a:pPr>
            <a:r>
              <a:rPr lang="en-US" sz="2199">
                <a:solidFill>
                  <a:srgbClr val="2C2C2C"/>
                </a:solidFill>
                <a:latin typeface="Montserrat"/>
                <a:ea typeface="Montserrat"/>
                <a:cs typeface="Montserrat"/>
                <a:sym typeface="Montserrat"/>
              </a:rPr>
              <a:t>Tree-based boosting with standard regularization (L1/L2)</a:t>
            </a:r>
          </a:p>
          <a:p>
            <a:pPr algn="l" marL="474976" indent="-237488" lvl="1">
              <a:lnSpc>
                <a:spcPts val="3607"/>
              </a:lnSpc>
              <a:buFont typeface="Arial"/>
              <a:buChar char="•"/>
            </a:pPr>
            <a:r>
              <a:rPr lang="en-US" sz="2199">
                <a:solidFill>
                  <a:srgbClr val="2C2C2C"/>
                </a:solidFill>
                <a:latin typeface="Montserrat"/>
                <a:ea typeface="Montserrat"/>
                <a:cs typeface="Montserrat"/>
                <a:sym typeface="Montserrat"/>
              </a:rPr>
              <a:t>Random seed: fixed for reproducibility</a:t>
            </a:r>
          </a:p>
          <a:p>
            <a:pPr algn="l">
              <a:lnSpc>
                <a:spcPts val="3607"/>
              </a:lnSpc>
            </a:pPr>
          </a:p>
        </p:txBody>
      </p:sp>
      <p:sp>
        <p:nvSpPr>
          <p:cNvPr name="TextBox 23" id="23"/>
          <p:cNvSpPr txBox="true"/>
          <p:nvPr/>
        </p:nvSpPr>
        <p:spPr>
          <a:xfrm rot="0">
            <a:off x="16113605" y="371475"/>
            <a:ext cx="1560276" cy="2642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235"/>
              </a:lnSpc>
              <a:spcBef>
                <a:spcPct val="0"/>
              </a:spcBef>
            </a:pPr>
            <a:r>
              <a:rPr lang="en-US" b="true" sz="1596" spc="-63">
                <a:solidFill>
                  <a:srgbClr val="2C2C2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Presentation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8603466" y="9488553"/>
            <a:ext cx="759435" cy="273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2C2C2C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10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8461077" y="9488553"/>
            <a:ext cx="759435" cy="273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2C2C2C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/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8680463" y="9422491"/>
            <a:ext cx="473062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  <a:spcBef>
                <a:spcPct val="0"/>
              </a:spcBef>
            </a:pPr>
            <a:r>
              <a:rPr lang="en-US" b="true" sz="2100">
                <a:solidFill>
                  <a:srgbClr val="2C2C2C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rPr>
              <a:t>11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028700" y="740231"/>
            <a:ext cx="7159734" cy="962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840"/>
              </a:lnSpc>
              <a:spcBef>
                <a:spcPct val="0"/>
              </a:spcBef>
            </a:pPr>
            <a:r>
              <a:rPr lang="en-US" sz="5600" b="true">
                <a:solidFill>
                  <a:srgbClr val="2C2C2C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Methodology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134303" y="0"/>
            <a:ext cx="4153697" cy="10287000"/>
            <a:chOff x="0" y="0"/>
            <a:chExt cx="1093978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93978" cy="2709333"/>
            </a:xfrm>
            <a:custGeom>
              <a:avLst/>
              <a:gdLst/>
              <a:ahLst/>
              <a:cxnLst/>
              <a:rect r="r" b="b" t="t" l="l"/>
              <a:pathLst>
                <a:path h="2709333" w="1093978">
                  <a:moveTo>
                    <a:pt x="0" y="0"/>
                  </a:moveTo>
                  <a:lnTo>
                    <a:pt x="1093978" y="0"/>
                  </a:lnTo>
                  <a:lnTo>
                    <a:pt x="1093978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EAF1F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093978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8802694" y="1675735"/>
            <a:ext cx="7677384" cy="3734738"/>
            <a:chOff x="0" y="0"/>
            <a:chExt cx="1189428" cy="57860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189428" cy="578609"/>
            </a:xfrm>
            <a:custGeom>
              <a:avLst/>
              <a:gdLst/>
              <a:ahLst/>
              <a:cxnLst/>
              <a:rect r="r" b="b" t="t" l="l"/>
              <a:pathLst>
                <a:path h="578609" w="1189428">
                  <a:moveTo>
                    <a:pt x="0" y="0"/>
                  </a:moveTo>
                  <a:lnTo>
                    <a:pt x="1189428" y="0"/>
                  </a:lnTo>
                  <a:lnTo>
                    <a:pt x="1189428" y="578609"/>
                  </a:lnTo>
                  <a:lnTo>
                    <a:pt x="0" y="578609"/>
                  </a:lnTo>
                  <a:close/>
                </a:path>
              </a:pathLst>
            </a:custGeom>
            <a:blipFill>
              <a:blip r:embed="rId2"/>
              <a:stretch>
                <a:fillRect l="0" t="-104271" r="0" b="-104271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0" y="2741301"/>
            <a:ext cx="8802694" cy="2669172"/>
            <a:chOff x="0" y="0"/>
            <a:chExt cx="2318405" cy="70299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318405" cy="702992"/>
            </a:xfrm>
            <a:custGeom>
              <a:avLst/>
              <a:gdLst/>
              <a:ahLst/>
              <a:cxnLst/>
              <a:rect r="r" b="b" t="t" l="l"/>
              <a:pathLst>
                <a:path h="702992" w="2318405">
                  <a:moveTo>
                    <a:pt x="0" y="0"/>
                  </a:moveTo>
                  <a:lnTo>
                    <a:pt x="2318405" y="0"/>
                  </a:lnTo>
                  <a:lnTo>
                    <a:pt x="2318405" y="702992"/>
                  </a:lnTo>
                  <a:lnTo>
                    <a:pt x="0" y="702992"/>
                  </a:lnTo>
                  <a:close/>
                </a:path>
              </a:pathLst>
            </a:custGeom>
            <a:solidFill>
              <a:srgbClr val="E9FAF6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2318405" cy="7410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0" y="2741301"/>
            <a:ext cx="396003" cy="1334586"/>
            <a:chOff x="0" y="0"/>
            <a:chExt cx="104297" cy="351496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04297" cy="351496"/>
            </a:xfrm>
            <a:custGeom>
              <a:avLst/>
              <a:gdLst/>
              <a:ahLst/>
              <a:cxnLst/>
              <a:rect r="r" b="b" t="t" l="l"/>
              <a:pathLst>
                <a:path h="351496" w="104297">
                  <a:moveTo>
                    <a:pt x="0" y="0"/>
                  </a:moveTo>
                  <a:lnTo>
                    <a:pt x="104297" y="0"/>
                  </a:lnTo>
                  <a:lnTo>
                    <a:pt x="104297" y="351496"/>
                  </a:lnTo>
                  <a:lnTo>
                    <a:pt x="0" y="351496"/>
                  </a:lnTo>
                  <a:close/>
                </a:path>
              </a:pathLst>
            </a:custGeom>
            <a:solidFill>
              <a:srgbClr val="2BCDA6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104297" cy="3895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0" y="9369050"/>
            <a:ext cx="604914" cy="520243"/>
            <a:chOff x="0" y="0"/>
            <a:chExt cx="159319" cy="137019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59319" cy="137019"/>
            </a:xfrm>
            <a:custGeom>
              <a:avLst/>
              <a:gdLst/>
              <a:ahLst/>
              <a:cxnLst/>
              <a:rect r="r" b="b" t="t" l="l"/>
              <a:pathLst>
                <a:path h="137019" w="159319">
                  <a:moveTo>
                    <a:pt x="0" y="0"/>
                  </a:moveTo>
                  <a:lnTo>
                    <a:pt x="159319" y="0"/>
                  </a:lnTo>
                  <a:lnTo>
                    <a:pt x="159319" y="137019"/>
                  </a:lnTo>
                  <a:lnTo>
                    <a:pt x="0" y="137019"/>
                  </a:lnTo>
                  <a:close/>
                </a:path>
              </a:pathLst>
            </a:custGeom>
            <a:solidFill>
              <a:srgbClr val="2F78E1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159319" cy="1751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7891997" y="2741301"/>
            <a:ext cx="396003" cy="1334586"/>
            <a:chOff x="0" y="0"/>
            <a:chExt cx="104297" cy="351496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04297" cy="351496"/>
            </a:xfrm>
            <a:custGeom>
              <a:avLst/>
              <a:gdLst/>
              <a:ahLst/>
              <a:cxnLst/>
              <a:rect r="r" b="b" t="t" l="l"/>
              <a:pathLst>
                <a:path h="351496" w="104297">
                  <a:moveTo>
                    <a:pt x="0" y="0"/>
                  </a:moveTo>
                  <a:lnTo>
                    <a:pt x="104297" y="0"/>
                  </a:lnTo>
                  <a:lnTo>
                    <a:pt x="104297" y="351496"/>
                  </a:lnTo>
                  <a:lnTo>
                    <a:pt x="0" y="351496"/>
                  </a:lnTo>
                  <a:close/>
                </a:path>
              </a:pathLst>
            </a:custGeom>
            <a:solidFill>
              <a:srgbClr val="2F78E1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104297" cy="3895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7673881" y="9369050"/>
            <a:ext cx="614119" cy="520243"/>
            <a:chOff x="0" y="0"/>
            <a:chExt cx="161743" cy="137019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61743" cy="137019"/>
            </a:xfrm>
            <a:custGeom>
              <a:avLst/>
              <a:gdLst/>
              <a:ahLst/>
              <a:cxnLst/>
              <a:rect r="r" b="b" t="t" l="l"/>
              <a:pathLst>
                <a:path h="137019" w="161743">
                  <a:moveTo>
                    <a:pt x="0" y="0"/>
                  </a:moveTo>
                  <a:lnTo>
                    <a:pt x="161743" y="0"/>
                  </a:lnTo>
                  <a:lnTo>
                    <a:pt x="161743" y="137019"/>
                  </a:lnTo>
                  <a:lnTo>
                    <a:pt x="0" y="137019"/>
                  </a:lnTo>
                  <a:close/>
                </a:path>
              </a:pathLst>
            </a:custGeom>
            <a:solidFill>
              <a:srgbClr val="2BCDA6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38100"/>
              <a:ext cx="161743" cy="1751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393322" y="549647"/>
            <a:ext cx="40903" cy="40903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BCDA6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74078" lIns="74078" bIns="74078" rIns="74078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5" id="25"/>
          <p:cNvSpPr/>
          <p:nvPr/>
        </p:nvSpPr>
        <p:spPr>
          <a:xfrm flipH="false" flipV="false" rot="-10800000">
            <a:off x="187092" y="9506548"/>
            <a:ext cx="192631" cy="245248"/>
          </a:xfrm>
          <a:custGeom>
            <a:avLst/>
            <a:gdLst/>
            <a:ahLst/>
            <a:cxnLst/>
            <a:rect r="r" b="b" t="t" l="l"/>
            <a:pathLst>
              <a:path h="245248" w="192631">
                <a:moveTo>
                  <a:pt x="0" y="0"/>
                </a:moveTo>
                <a:lnTo>
                  <a:pt x="192631" y="0"/>
                </a:lnTo>
                <a:lnTo>
                  <a:pt x="192631" y="245247"/>
                </a:lnTo>
                <a:lnTo>
                  <a:pt x="0" y="2452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17903675" y="9506548"/>
            <a:ext cx="192631" cy="245248"/>
          </a:xfrm>
          <a:custGeom>
            <a:avLst/>
            <a:gdLst/>
            <a:ahLst/>
            <a:cxnLst/>
            <a:rect r="r" b="b" t="t" l="l"/>
            <a:pathLst>
              <a:path h="245248" w="192631">
                <a:moveTo>
                  <a:pt x="0" y="0"/>
                </a:moveTo>
                <a:lnTo>
                  <a:pt x="192631" y="0"/>
                </a:lnTo>
                <a:lnTo>
                  <a:pt x="192631" y="245247"/>
                </a:lnTo>
                <a:lnTo>
                  <a:pt x="0" y="2452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7846191" y="1026552"/>
            <a:ext cx="1913006" cy="1714749"/>
          </a:xfrm>
          <a:custGeom>
            <a:avLst/>
            <a:gdLst/>
            <a:ahLst/>
            <a:cxnLst/>
            <a:rect r="r" b="b" t="t" l="l"/>
            <a:pathLst>
              <a:path h="1714749" w="1913006">
                <a:moveTo>
                  <a:pt x="0" y="0"/>
                </a:moveTo>
                <a:lnTo>
                  <a:pt x="1913006" y="0"/>
                </a:lnTo>
                <a:lnTo>
                  <a:pt x="1913006" y="1714749"/>
                </a:lnTo>
                <a:lnTo>
                  <a:pt x="0" y="171474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8" id="28"/>
          <p:cNvSpPr txBox="true"/>
          <p:nvPr/>
        </p:nvSpPr>
        <p:spPr>
          <a:xfrm rot="0">
            <a:off x="16113605" y="371475"/>
            <a:ext cx="1560276" cy="2642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235"/>
              </a:lnSpc>
              <a:spcBef>
                <a:spcPct val="0"/>
              </a:spcBef>
            </a:pPr>
            <a:r>
              <a:rPr lang="en-US" b="true" sz="1596" spc="-63">
                <a:solidFill>
                  <a:srgbClr val="2C2C2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Presentation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8603466" y="9488553"/>
            <a:ext cx="759435" cy="273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2C2C2C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10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8461077" y="9488553"/>
            <a:ext cx="759435" cy="273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2C2C2C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/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8680463" y="9422491"/>
            <a:ext cx="473062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  <a:spcBef>
                <a:spcPct val="0"/>
              </a:spcBef>
            </a:pPr>
            <a:r>
              <a:rPr lang="en-US" b="true" sz="2100">
                <a:solidFill>
                  <a:srgbClr val="2C2C2C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rPr>
              <a:t>03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922116" y="3537407"/>
            <a:ext cx="5354466" cy="962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840"/>
              </a:lnSpc>
              <a:spcBef>
                <a:spcPct val="0"/>
              </a:spcBef>
            </a:pPr>
            <a:r>
              <a:rPr lang="en-US" sz="5600" b="true">
                <a:solidFill>
                  <a:srgbClr val="2C2C2C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Results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781807" y="6416470"/>
            <a:ext cx="8718352" cy="7893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219"/>
              </a:lnSpc>
            </a:pPr>
            <a:r>
              <a:rPr lang="en-US" sz="2299" b="true">
                <a:solidFill>
                  <a:srgbClr val="2C2C2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Summary</a:t>
            </a:r>
          </a:p>
          <a:p>
            <a:pPr algn="just" marL="496567" indent="-248284" lvl="1">
              <a:lnSpc>
                <a:spcPts val="3219"/>
              </a:lnSpc>
              <a:spcBef>
                <a:spcPct val="0"/>
              </a:spcBef>
              <a:buFont typeface="Arial"/>
              <a:buChar char="•"/>
            </a:pPr>
            <a:r>
              <a:rPr lang="en-US" sz="2299">
                <a:solidFill>
                  <a:srgbClr val="2C2C2C"/>
                </a:solidFill>
                <a:latin typeface="Canva Sans"/>
                <a:ea typeface="Canva Sans"/>
                <a:cs typeface="Canva Sans"/>
                <a:sym typeface="Canva Sans"/>
              </a:rPr>
              <a:t>Validation ROC-AUC: 0.7881 → Go</a:t>
            </a:r>
            <a:r>
              <a:rPr lang="en-US" sz="2299">
                <a:solidFill>
                  <a:srgbClr val="2C2C2C"/>
                </a:solidFill>
                <a:latin typeface="Canva Sans"/>
                <a:ea typeface="Canva Sans"/>
                <a:cs typeface="Canva Sans"/>
                <a:sym typeface="Canva Sans"/>
              </a:rPr>
              <a:t>od risk ranking separation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8911488"/>
            <a:ext cx="18288000" cy="1375512"/>
            <a:chOff x="0" y="0"/>
            <a:chExt cx="4816593" cy="36227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362275"/>
            </a:xfrm>
            <a:custGeom>
              <a:avLst/>
              <a:gdLst/>
              <a:ahLst/>
              <a:cxnLst/>
              <a:rect r="r" b="b" t="t" l="l"/>
              <a:pathLst>
                <a:path h="362275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362275"/>
                  </a:lnTo>
                  <a:lnTo>
                    <a:pt x="0" y="362275"/>
                  </a:lnTo>
                  <a:close/>
                </a:path>
              </a:pathLst>
            </a:custGeom>
            <a:solidFill>
              <a:srgbClr val="EAF1F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16593" cy="400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1699066" y="0"/>
            <a:ext cx="3177429" cy="3996004"/>
            <a:chOff x="0" y="0"/>
            <a:chExt cx="836854" cy="105244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36854" cy="1052445"/>
            </a:xfrm>
            <a:custGeom>
              <a:avLst/>
              <a:gdLst/>
              <a:ahLst/>
              <a:cxnLst/>
              <a:rect r="r" b="b" t="t" l="l"/>
              <a:pathLst>
                <a:path h="1052445" w="836854">
                  <a:moveTo>
                    <a:pt x="0" y="0"/>
                  </a:moveTo>
                  <a:lnTo>
                    <a:pt x="836854" y="0"/>
                  </a:lnTo>
                  <a:lnTo>
                    <a:pt x="836854" y="1052445"/>
                  </a:lnTo>
                  <a:lnTo>
                    <a:pt x="0" y="1052445"/>
                  </a:lnTo>
                  <a:close/>
                </a:path>
              </a:pathLst>
            </a:custGeom>
            <a:solidFill>
              <a:srgbClr val="2BCDA6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836854" cy="10905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2954498" y="1195957"/>
            <a:ext cx="3843995" cy="3833243"/>
            <a:chOff x="0" y="0"/>
            <a:chExt cx="595535" cy="59387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95535" cy="593870"/>
            </a:xfrm>
            <a:custGeom>
              <a:avLst/>
              <a:gdLst/>
              <a:ahLst/>
              <a:cxnLst/>
              <a:rect r="r" b="b" t="t" l="l"/>
              <a:pathLst>
                <a:path h="593870" w="595535">
                  <a:moveTo>
                    <a:pt x="0" y="0"/>
                  </a:moveTo>
                  <a:lnTo>
                    <a:pt x="595535" y="0"/>
                  </a:lnTo>
                  <a:lnTo>
                    <a:pt x="595535" y="593870"/>
                  </a:lnTo>
                  <a:lnTo>
                    <a:pt x="0" y="593870"/>
                  </a:lnTo>
                  <a:close/>
                </a:path>
              </a:pathLst>
            </a:custGeom>
            <a:blipFill>
              <a:blip r:embed="rId2"/>
              <a:stretch>
                <a:fillRect l="-24836" t="0" r="-24836" b="0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0" y="2741301"/>
            <a:ext cx="396003" cy="1334586"/>
            <a:chOff x="0" y="0"/>
            <a:chExt cx="104297" cy="351496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04297" cy="351496"/>
            </a:xfrm>
            <a:custGeom>
              <a:avLst/>
              <a:gdLst/>
              <a:ahLst/>
              <a:cxnLst/>
              <a:rect r="r" b="b" t="t" l="l"/>
              <a:pathLst>
                <a:path h="351496" w="104297">
                  <a:moveTo>
                    <a:pt x="0" y="0"/>
                  </a:moveTo>
                  <a:lnTo>
                    <a:pt x="104297" y="0"/>
                  </a:lnTo>
                  <a:lnTo>
                    <a:pt x="104297" y="351496"/>
                  </a:lnTo>
                  <a:lnTo>
                    <a:pt x="0" y="351496"/>
                  </a:lnTo>
                  <a:close/>
                </a:path>
              </a:pathLst>
            </a:custGeom>
            <a:solidFill>
              <a:srgbClr val="2BCDA6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104297" cy="3895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0" y="9369050"/>
            <a:ext cx="604914" cy="520243"/>
            <a:chOff x="0" y="0"/>
            <a:chExt cx="159319" cy="137019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59319" cy="137019"/>
            </a:xfrm>
            <a:custGeom>
              <a:avLst/>
              <a:gdLst/>
              <a:ahLst/>
              <a:cxnLst/>
              <a:rect r="r" b="b" t="t" l="l"/>
              <a:pathLst>
                <a:path h="137019" w="159319">
                  <a:moveTo>
                    <a:pt x="0" y="0"/>
                  </a:moveTo>
                  <a:lnTo>
                    <a:pt x="159319" y="0"/>
                  </a:lnTo>
                  <a:lnTo>
                    <a:pt x="159319" y="137019"/>
                  </a:lnTo>
                  <a:lnTo>
                    <a:pt x="0" y="137019"/>
                  </a:lnTo>
                  <a:close/>
                </a:path>
              </a:pathLst>
            </a:custGeom>
            <a:solidFill>
              <a:srgbClr val="2F78E1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159319" cy="1751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7891997" y="2741301"/>
            <a:ext cx="396003" cy="1334586"/>
            <a:chOff x="0" y="0"/>
            <a:chExt cx="104297" cy="351496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04297" cy="351496"/>
            </a:xfrm>
            <a:custGeom>
              <a:avLst/>
              <a:gdLst/>
              <a:ahLst/>
              <a:cxnLst/>
              <a:rect r="r" b="b" t="t" l="l"/>
              <a:pathLst>
                <a:path h="351496" w="104297">
                  <a:moveTo>
                    <a:pt x="0" y="0"/>
                  </a:moveTo>
                  <a:lnTo>
                    <a:pt x="104297" y="0"/>
                  </a:lnTo>
                  <a:lnTo>
                    <a:pt x="104297" y="351496"/>
                  </a:lnTo>
                  <a:lnTo>
                    <a:pt x="0" y="351496"/>
                  </a:lnTo>
                  <a:close/>
                </a:path>
              </a:pathLst>
            </a:custGeom>
            <a:solidFill>
              <a:srgbClr val="2F78E1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104297" cy="3895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7673881" y="9369050"/>
            <a:ext cx="614119" cy="520243"/>
            <a:chOff x="0" y="0"/>
            <a:chExt cx="161743" cy="137019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61743" cy="137019"/>
            </a:xfrm>
            <a:custGeom>
              <a:avLst/>
              <a:gdLst/>
              <a:ahLst/>
              <a:cxnLst/>
              <a:rect r="r" b="b" t="t" l="l"/>
              <a:pathLst>
                <a:path h="137019" w="161743">
                  <a:moveTo>
                    <a:pt x="0" y="0"/>
                  </a:moveTo>
                  <a:lnTo>
                    <a:pt x="161743" y="0"/>
                  </a:lnTo>
                  <a:lnTo>
                    <a:pt x="161743" y="137019"/>
                  </a:lnTo>
                  <a:lnTo>
                    <a:pt x="0" y="137019"/>
                  </a:lnTo>
                  <a:close/>
                </a:path>
              </a:pathLst>
            </a:custGeom>
            <a:solidFill>
              <a:srgbClr val="2BCDA6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38100"/>
              <a:ext cx="161743" cy="1751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604914" y="371475"/>
            <a:ext cx="1180920" cy="2642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5"/>
              </a:lnSpc>
              <a:spcBef>
                <a:spcPct val="0"/>
              </a:spcBef>
            </a:pPr>
            <a:r>
              <a:rPr lang="en-US" b="true" sz="1596" spc="-63">
                <a:solidFill>
                  <a:srgbClr val="2C2C2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Borcelle</a:t>
            </a:r>
          </a:p>
        </p:txBody>
      </p:sp>
      <p:grpSp>
        <p:nvGrpSpPr>
          <p:cNvPr name="Group 23" id="23"/>
          <p:cNvGrpSpPr/>
          <p:nvPr/>
        </p:nvGrpSpPr>
        <p:grpSpPr>
          <a:xfrm rot="0">
            <a:off x="1393322" y="549647"/>
            <a:ext cx="40903" cy="40903"/>
            <a:chOff x="0" y="0"/>
            <a:chExt cx="812800" cy="8128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BCDA6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74078" lIns="74078" bIns="74078" rIns="74078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6" id="26"/>
          <p:cNvSpPr txBox="true"/>
          <p:nvPr/>
        </p:nvSpPr>
        <p:spPr>
          <a:xfrm rot="0">
            <a:off x="16113605" y="371475"/>
            <a:ext cx="1560276" cy="2642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235"/>
              </a:lnSpc>
              <a:spcBef>
                <a:spcPct val="0"/>
              </a:spcBef>
            </a:pPr>
            <a:r>
              <a:rPr lang="en-US" b="true" sz="1596" spc="-63">
                <a:solidFill>
                  <a:srgbClr val="2C2C2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Presentation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8603466" y="9488553"/>
            <a:ext cx="759435" cy="273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2C2C2C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10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8461077" y="9488553"/>
            <a:ext cx="759435" cy="273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2C2C2C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/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8680463" y="9422491"/>
            <a:ext cx="473062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  <a:spcBef>
                <a:spcPct val="0"/>
              </a:spcBef>
            </a:pPr>
            <a:r>
              <a:rPr lang="en-US" b="true" sz="2100">
                <a:solidFill>
                  <a:srgbClr val="2C2C2C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rPr>
              <a:t>13</a:t>
            </a:r>
          </a:p>
        </p:txBody>
      </p:sp>
      <p:sp>
        <p:nvSpPr>
          <p:cNvPr name="Freeform 30" id="30"/>
          <p:cNvSpPr/>
          <p:nvPr/>
        </p:nvSpPr>
        <p:spPr>
          <a:xfrm flipH="false" flipV="false" rot="-10800000">
            <a:off x="187092" y="9506548"/>
            <a:ext cx="192631" cy="245248"/>
          </a:xfrm>
          <a:custGeom>
            <a:avLst/>
            <a:gdLst/>
            <a:ahLst/>
            <a:cxnLst/>
            <a:rect r="r" b="b" t="t" l="l"/>
            <a:pathLst>
              <a:path h="245248" w="192631">
                <a:moveTo>
                  <a:pt x="0" y="0"/>
                </a:moveTo>
                <a:lnTo>
                  <a:pt x="192631" y="0"/>
                </a:lnTo>
                <a:lnTo>
                  <a:pt x="192631" y="245247"/>
                </a:lnTo>
                <a:lnTo>
                  <a:pt x="0" y="2452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17903675" y="9506548"/>
            <a:ext cx="192631" cy="245248"/>
          </a:xfrm>
          <a:custGeom>
            <a:avLst/>
            <a:gdLst/>
            <a:ahLst/>
            <a:cxnLst/>
            <a:rect r="r" b="b" t="t" l="l"/>
            <a:pathLst>
              <a:path h="245248" w="192631">
                <a:moveTo>
                  <a:pt x="0" y="0"/>
                </a:moveTo>
                <a:lnTo>
                  <a:pt x="192631" y="0"/>
                </a:lnTo>
                <a:lnTo>
                  <a:pt x="192631" y="245247"/>
                </a:lnTo>
                <a:lnTo>
                  <a:pt x="0" y="2452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2" id="32"/>
          <p:cNvSpPr txBox="true"/>
          <p:nvPr/>
        </p:nvSpPr>
        <p:spPr>
          <a:xfrm rot="0">
            <a:off x="1393322" y="1626519"/>
            <a:ext cx="7159734" cy="962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840"/>
              </a:lnSpc>
              <a:spcBef>
                <a:spcPct val="0"/>
              </a:spcBef>
            </a:pPr>
            <a:r>
              <a:rPr lang="en-US" sz="5600" b="true">
                <a:solidFill>
                  <a:srgbClr val="2C2C2C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Results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393322" y="2683534"/>
            <a:ext cx="12232969" cy="55405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43"/>
              </a:lnSpc>
              <a:spcBef>
                <a:spcPct val="0"/>
              </a:spcBef>
            </a:pPr>
            <a:r>
              <a:rPr lang="en-US" b="true" sz="2099" strike="noStrike" u="none">
                <a:solidFill>
                  <a:srgbClr val="2C2C2C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Operational Implications</a:t>
            </a:r>
          </a:p>
          <a:p>
            <a:pPr algn="just" marL="453387" indent="-226693" lvl="1">
              <a:lnSpc>
                <a:spcPts val="3443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099" strike="noStrike" u="none">
                <a:solidFill>
                  <a:srgbClr val="2C2C2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Model successfully differentiates likely defaulters from non-defaulters</a:t>
            </a:r>
          </a:p>
          <a:p>
            <a:pPr algn="just" marL="453387" indent="-226693" lvl="1">
              <a:lnSpc>
                <a:spcPts val="3443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099" strike="noStrike" u="none">
                <a:solidFill>
                  <a:srgbClr val="2C2C2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Ranking enables segmented policy:</a:t>
            </a:r>
          </a:p>
          <a:p>
            <a:pPr algn="just" marL="453387" indent="-226693" lvl="1">
              <a:lnSpc>
                <a:spcPts val="3443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099" strike="noStrike" u="none">
                <a:solidFill>
                  <a:srgbClr val="2C2C2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Low-risk band (p &lt; 0.30): Auto-approve with standard terms</a:t>
            </a:r>
          </a:p>
          <a:p>
            <a:pPr algn="just" marL="453387" indent="-226693" lvl="1">
              <a:lnSpc>
                <a:spcPts val="3443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099" strike="noStrike" u="none">
                <a:solidFill>
                  <a:srgbClr val="2C2C2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Medium-risk band (0.30 ≤ p ≤ 0.70): Manual review</a:t>
            </a:r>
          </a:p>
          <a:p>
            <a:pPr algn="just" marL="453387" indent="-226693" lvl="1">
              <a:lnSpc>
                <a:spcPts val="3443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099" strike="noStrike" u="none">
                <a:solidFill>
                  <a:srgbClr val="2C2C2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High-risk band (p &gt; 0.70): Decline or require collateral/co-signer</a:t>
            </a:r>
          </a:p>
          <a:p>
            <a:pPr algn="just">
              <a:lnSpc>
                <a:spcPts val="3443"/>
              </a:lnSpc>
              <a:spcBef>
                <a:spcPct val="0"/>
              </a:spcBef>
            </a:pPr>
          </a:p>
          <a:p>
            <a:pPr algn="just">
              <a:lnSpc>
                <a:spcPts val="3443"/>
              </a:lnSpc>
              <a:spcBef>
                <a:spcPct val="0"/>
              </a:spcBef>
            </a:pPr>
            <a:r>
              <a:rPr lang="en-US" b="true" sz="2099" strike="noStrike" u="none">
                <a:solidFill>
                  <a:srgbClr val="2C2C2C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Threshold Sensitivity</a:t>
            </a:r>
          </a:p>
          <a:p>
            <a:pPr algn="just" marL="453387" indent="-226693" lvl="1">
              <a:lnSpc>
                <a:spcPts val="3443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099" strike="noStrike" u="none">
                <a:solidFill>
                  <a:srgbClr val="2C2C2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ROC-AUC metric is threshold-independent (evaluated across all decision points)</a:t>
            </a:r>
          </a:p>
          <a:p>
            <a:pPr algn="just" marL="453387" indent="-226693" lvl="1">
              <a:lnSpc>
                <a:spcPts val="3443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099" strike="noStrike" u="none">
                <a:solidFill>
                  <a:srgbClr val="2C2C2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Threshold choice (0.50 default) is a policy lever, not training objective</a:t>
            </a:r>
          </a:p>
          <a:p>
            <a:pPr algn="just" marL="453387" indent="-226693" lvl="1">
              <a:lnSpc>
                <a:spcPts val="3443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099" strike="noStrike" u="none">
                <a:solidFill>
                  <a:srgbClr val="2C2C2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Lower thresholds → more risk capture (fewer false negatives) but more false positives</a:t>
            </a:r>
          </a:p>
          <a:p>
            <a:pPr algn="just" marL="453387" indent="-226693" lvl="1">
              <a:lnSpc>
                <a:spcPts val="3443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099" strike="noStrike" u="none">
                <a:solidFill>
                  <a:srgbClr val="2C2C2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Higher thresholds → preserve approvals but risk higher default losses</a:t>
            </a:r>
          </a:p>
          <a:p>
            <a:pPr algn="just">
              <a:lnSpc>
                <a:spcPts val="3443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8911488"/>
            <a:ext cx="18288000" cy="1375512"/>
            <a:chOff x="0" y="0"/>
            <a:chExt cx="4816593" cy="36227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362275"/>
            </a:xfrm>
            <a:custGeom>
              <a:avLst/>
              <a:gdLst/>
              <a:ahLst/>
              <a:cxnLst/>
              <a:rect r="r" b="b" t="t" l="l"/>
              <a:pathLst>
                <a:path h="362275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362275"/>
                  </a:lnTo>
                  <a:lnTo>
                    <a:pt x="0" y="362275"/>
                  </a:lnTo>
                  <a:close/>
                </a:path>
              </a:pathLst>
            </a:custGeom>
            <a:solidFill>
              <a:srgbClr val="EAF1F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16593" cy="400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0" y="2741301"/>
            <a:ext cx="396003" cy="1334586"/>
            <a:chOff x="0" y="0"/>
            <a:chExt cx="104297" cy="35149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04297" cy="351496"/>
            </a:xfrm>
            <a:custGeom>
              <a:avLst/>
              <a:gdLst/>
              <a:ahLst/>
              <a:cxnLst/>
              <a:rect r="r" b="b" t="t" l="l"/>
              <a:pathLst>
                <a:path h="351496" w="104297">
                  <a:moveTo>
                    <a:pt x="0" y="0"/>
                  </a:moveTo>
                  <a:lnTo>
                    <a:pt x="104297" y="0"/>
                  </a:lnTo>
                  <a:lnTo>
                    <a:pt x="104297" y="351496"/>
                  </a:lnTo>
                  <a:lnTo>
                    <a:pt x="0" y="351496"/>
                  </a:lnTo>
                  <a:close/>
                </a:path>
              </a:pathLst>
            </a:custGeom>
            <a:solidFill>
              <a:srgbClr val="2BCDA6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04297" cy="3895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0" y="9369050"/>
            <a:ext cx="604914" cy="520243"/>
            <a:chOff x="0" y="0"/>
            <a:chExt cx="159319" cy="13701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59319" cy="137019"/>
            </a:xfrm>
            <a:custGeom>
              <a:avLst/>
              <a:gdLst/>
              <a:ahLst/>
              <a:cxnLst/>
              <a:rect r="r" b="b" t="t" l="l"/>
              <a:pathLst>
                <a:path h="137019" w="159319">
                  <a:moveTo>
                    <a:pt x="0" y="0"/>
                  </a:moveTo>
                  <a:lnTo>
                    <a:pt x="159319" y="0"/>
                  </a:lnTo>
                  <a:lnTo>
                    <a:pt x="159319" y="137019"/>
                  </a:lnTo>
                  <a:lnTo>
                    <a:pt x="0" y="137019"/>
                  </a:lnTo>
                  <a:close/>
                </a:path>
              </a:pathLst>
            </a:custGeom>
            <a:solidFill>
              <a:srgbClr val="2F78E1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59319" cy="1751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7891997" y="2741301"/>
            <a:ext cx="396003" cy="1334586"/>
            <a:chOff x="0" y="0"/>
            <a:chExt cx="104297" cy="351496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04297" cy="351496"/>
            </a:xfrm>
            <a:custGeom>
              <a:avLst/>
              <a:gdLst/>
              <a:ahLst/>
              <a:cxnLst/>
              <a:rect r="r" b="b" t="t" l="l"/>
              <a:pathLst>
                <a:path h="351496" w="104297">
                  <a:moveTo>
                    <a:pt x="0" y="0"/>
                  </a:moveTo>
                  <a:lnTo>
                    <a:pt x="104297" y="0"/>
                  </a:lnTo>
                  <a:lnTo>
                    <a:pt x="104297" y="351496"/>
                  </a:lnTo>
                  <a:lnTo>
                    <a:pt x="0" y="351496"/>
                  </a:lnTo>
                  <a:close/>
                </a:path>
              </a:pathLst>
            </a:custGeom>
            <a:solidFill>
              <a:srgbClr val="2F78E1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104297" cy="3895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7673881" y="9369050"/>
            <a:ext cx="614119" cy="520243"/>
            <a:chOff x="0" y="0"/>
            <a:chExt cx="161743" cy="137019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61743" cy="137019"/>
            </a:xfrm>
            <a:custGeom>
              <a:avLst/>
              <a:gdLst/>
              <a:ahLst/>
              <a:cxnLst/>
              <a:rect r="r" b="b" t="t" l="l"/>
              <a:pathLst>
                <a:path h="137019" w="161743">
                  <a:moveTo>
                    <a:pt x="0" y="0"/>
                  </a:moveTo>
                  <a:lnTo>
                    <a:pt x="161743" y="0"/>
                  </a:lnTo>
                  <a:lnTo>
                    <a:pt x="161743" y="137019"/>
                  </a:lnTo>
                  <a:lnTo>
                    <a:pt x="0" y="137019"/>
                  </a:lnTo>
                  <a:close/>
                </a:path>
              </a:pathLst>
            </a:custGeom>
            <a:solidFill>
              <a:srgbClr val="2BCDA6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161743" cy="1751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393322" y="549647"/>
            <a:ext cx="40903" cy="40903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BCDA6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74078" lIns="74078" bIns="74078" rIns="74078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0" id="20"/>
          <p:cNvSpPr/>
          <p:nvPr/>
        </p:nvSpPr>
        <p:spPr>
          <a:xfrm flipH="false" flipV="false" rot="-10800000">
            <a:off x="187092" y="9506548"/>
            <a:ext cx="192631" cy="245248"/>
          </a:xfrm>
          <a:custGeom>
            <a:avLst/>
            <a:gdLst/>
            <a:ahLst/>
            <a:cxnLst/>
            <a:rect r="r" b="b" t="t" l="l"/>
            <a:pathLst>
              <a:path h="245248" w="192631">
                <a:moveTo>
                  <a:pt x="0" y="0"/>
                </a:moveTo>
                <a:lnTo>
                  <a:pt x="192631" y="0"/>
                </a:lnTo>
                <a:lnTo>
                  <a:pt x="192631" y="245247"/>
                </a:lnTo>
                <a:lnTo>
                  <a:pt x="0" y="2452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7903675" y="9506548"/>
            <a:ext cx="192631" cy="245248"/>
          </a:xfrm>
          <a:custGeom>
            <a:avLst/>
            <a:gdLst/>
            <a:ahLst/>
            <a:cxnLst/>
            <a:rect r="r" b="b" t="t" l="l"/>
            <a:pathLst>
              <a:path h="245248" w="192631">
                <a:moveTo>
                  <a:pt x="0" y="0"/>
                </a:moveTo>
                <a:lnTo>
                  <a:pt x="192631" y="0"/>
                </a:lnTo>
                <a:lnTo>
                  <a:pt x="192631" y="245247"/>
                </a:lnTo>
                <a:lnTo>
                  <a:pt x="0" y="2452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1028700" y="2156102"/>
            <a:ext cx="7574766" cy="4544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7"/>
              </a:lnSpc>
            </a:pPr>
            <a:r>
              <a:rPr lang="en-US" sz="2199" b="true">
                <a:solidFill>
                  <a:srgbClr val="2C2C2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Local Drivers — Per-Prediction Explanation</a:t>
            </a:r>
          </a:p>
          <a:p>
            <a:pPr algn="l">
              <a:lnSpc>
                <a:spcPts val="3607"/>
              </a:lnSpc>
            </a:pPr>
            <a:r>
              <a:rPr lang="en-US" sz="2199" b="true">
                <a:solidFill>
                  <a:srgbClr val="2C2C2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Purpose: Explain why this specific applicant received this risk score.</a:t>
            </a:r>
          </a:p>
          <a:p>
            <a:pPr algn="l">
              <a:lnSpc>
                <a:spcPts val="3607"/>
              </a:lnSpc>
            </a:pPr>
            <a:r>
              <a:rPr lang="en-US" sz="2199" b="true">
                <a:solidFill>
                  <a:srgbClr val="2C2C2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Implementation</a:t>
            </a:r>
          </a:p>
          <a:p>
            <a:pPr algn="l" marL="474976" indent="-237488" lvl="1">
              <a:lnSpc>
                <a:spcPts val="3607"/>
              </a:lnSpc>
              <a:buFont typeface="Arial"/>
              <a:buChar char="•"/>
            </a:pPr>
            <a:r>
              <a:rPr lang="en-US" b="true" sz="2199">
                <a:solidFill>
                  <a:srgbClr val="2C2C2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service.py</a:t>
            </a:r>
          </a:p>
          <a:p>
            <a:pPr algn="l" marL="474976" indent="-237488" lvl="1">
              <a:lnSpc>
                <a:spcPts val="3607"/>
              </a:lnSpc>
              <a:buFont typeface="Arial"/>
              <a:buChar char="•"/>
            </a:pPr>
            <a:r>
              <a:rPr lang="en-US" b="true" sz="2199">
                <a:solidFill>
                  <a:srgbClr val="2C2C2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LightGBM with pred_contrib=True</a:t>
            </a:r>
          </a:p>
          <a:p>
            <a:pPr algn="l" marL="474976" indent="-237488" lvl="1">
              <a:lnSpc>
                <a:spcPts val="3607"/>
              </a:lnSpc>
              <a:buFont typeface="Arial"/>
              <a:buChar char="•"/>
            </a:pPr>
            <a:r>
              <a:rPr lang="en-US" b="true" sz="2199">
                <a:solidFill>
                  <a:srgbClr val="2C2C2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Returns:</a:t>
            </a:r>
          </a:p>
          <a:p>
            <a:pPr algn="l" marL="949952" indent="-316651" lvl="2">
              <a:lnSpc>
                <a:spcPts val="3607"/>
              </a:lnSpc>
              <a:buFont typeface="Arial"/>
              <a:buChar char="⚬"/>
            </a:pPr>
            <a:r>
              <a:rPr lang="en-US" b="true" sz="2199">
                <a:solidFill>
                  <a:srgbClr val="2C2C2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top_contributors</a:t>
            </a:r>
          </a:p>
          <a:p>
            <a:pPr algn="l" marL="949952" indent="-316651" lvl="2">
              <a:lnSpc>
                <a:spcPts val="3607"/>
              </a:lnSpc>
              <a:buFont typeface="Arial"/>
              <a:buChar char="⚬"/>
            </a:pPr>
            <a:r>
              <a:rPr lang="en-US" b="true" sz="2199">
                <a:solidFill>
                  <a:srgbClr val="2C2C2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base_value</a:t>
            </a:r>
          </a:p>
          <a:p>
            <a:pPr algn="l" marL="949952" indent="-316651" lvl="2">
              <a:lnSpc>
                <a:spcPts val="3607"/>
              </a:lnSpc>
              <a:buFont typeface="Arial"/>
              <a:buChar char="⚬"/>
            </a:pPr>
            <a:r>
              <a:rPr lang="en-US" b="true" sz="2199">
                <a:solidFill>
                  <a:srgbClr val="2C2C2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Final prediction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6113605" y="371475"/>
            <a:ext cx="1560276" cy="2642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235"/>
              </a:lnSpc>
              <a:spcBef>
                <a:spcPct val="0"/>
              </a:spcBef>
            </a:pPr>
            <a:r>
              <a:rPr lang="en-US" b="true" sz="1596" spc="-63">
                <a:solidFill>
                  <a:srgbClr val="2C2C2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Presentation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8603466" y="9488553"/>
            <a:ext cx="759435" cy="273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2C2C2C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10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8461077" y="9488553"/>
            <a:ext cx="759435" cy="273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2C2C2C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/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8680463" y="9422491"/>
            <a:ext cx="473062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  <a:spcBef>
                <a:spcPct val="0"/>
              </a:spcBef>
            </a:pPr>
            <a:r>
              <a:rPr lang="en-US" b="true" sz="2100">
                <a:solidFill>
                  <a:srgbClr val="2C2C2C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rPr>
              <a:t>14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028700" y="882471"/>
            <a:ext cx="9848087" cy="962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840"/>
              </a:lnSpc>
              <a:spcBef>
                <a:spcPct val="0"/>
              </a:spcBef>
            </a:pPr>
            <a:r>
              <a:rPr lang="en-US" sz="5600" b="true">
                <a:solidFill>
                  <a:srgbClr val="2C2C2C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Explaination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8983183" y="2613302"/>
            <a:ext cx="7917634" cy="4087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7"/>
              </a:lnSpc>
            </a:pPr>
            <a:r>
              <a:rPr lang="en-US" sz="2199" b="true">
                <a:solidFill>
                  <a:srgbClr val="2C2C2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How it works</a:t>
            </a:r>
          </a:p>
          <a:p>
            <a:pPr algn="l" marL="474976" indent="-237488" lvl="1">
              <a:lnSpc>
                <a:spcPts val="3607"/>
              </a:lnSpc>
              <a:buFont typeface="Arial"/>
              <a:buChar char="•"/>
            </a:pPr>
            <a:r>
              <a:rPr lang="en-US" b="true" sz="2199">
                <a:solidFill>
                  <a:srgbClr val="2C2C2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Decomposes prediction into additive feature contributions</a:t>
            </a:r>
          </a:p>
          <a:p>
            <a:pPr algn="l" marL="474976" indent="-237488" lvl="1">
              <a:lnSpc>
                <a:spcPts val="3607"/>
              </a:lnSpc>
              <a:buFont typeface="Arial"/>
              <a:buChar char="•"/>
            </a:pPr>
            <a:r>
              <a:rPr lang="en-US" b="true" sz="2199">
                <a:solidFill>
                  <a:srgbClr val="2C2C2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Each feature pushes risk ↑ or ↓</a:t>
            </a:r>
          </a:p>
          <a:p>
            <a:pPr algn="l" marL="474976" indent="-237488" lvl="1">
              <a:lnSpc>
                <a:spcPts val="3607"/>
              </a:lnSpc>
              <a:buFont typeface="Arial"/>
              <a:buChar char="•"/>
            </a:pPr>
            <a:r>
              <a:rPr lang="en-US" b="true" sz="2199">
                <a:solidFill>
                  <a:srgbClr val="2C2C2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Sum of contributions + base value = final score</a:t>
            </a:r>
          </a:p>
          <a:p>
            <a:pPr algn="l">
              <a:lnSpc>
                <a:spcPts val="3607"/>
              </a:lnSpc>
            </a:pPr>
            <a:r>
              <a:rPr lang="en-US" sz="2199" b="true">
                <a:solidFill>
                  <a:srgbClr val="2C2C2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Business Value</a:t>
            </a:r>
          </a:p>
          <a:p>
            <a:pPr algn="l" marL="474976" indent="-237488" lvl="1">
              <a:lnSpc>
                <a:spcPts val="3607"/>
              </a:lnSpc>
              <a:buFont typeface="Arial"/>
              <a:buChar char="•"/>
            </a:pPr>
            <a:r>
              <a:rPr lang="en-US" b="true" sz="2199">
                <a:solidFill>
                  <a:srgbClr val="2C2C2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Supports underwriting transparency</a:t>
            </a:r>
          </a:p>
          <a:p>
            <a:pPr algn="l" marL="474976" indent="-237488" lvl="1">
              <a:lnSpc>
                <a:spcPts val="3607"/>
              </a:lnSpc>
              <a:buFont typeface="Arial"/>
              <a:buChar char="•"/>
            </a:pPr>
            <a:r>
              <a:rPr lang="en-US" b="true" sz="2199">
                <a:solidFill>
                  <a:srgbClr val="2C2C2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Enables case-by-case review</a:t>
            </a:r>
          </a:p>
          <a:p>
            <a:pPr algn="l" marL="474976" indent="-237488" lvl="1">
              <a:lnSpc>
                <a:spcPts val="3607"/>
              </a:lnSpc>
              <a:buFont typeface="Arial"/>
              <a:buChar char="•"/>
            </a:pPr>
            <a:r>
              <a:rPr lang="en-US" b="true" sz="2199">
                <a:solidFill>
                  <a:srgbClr val="2C2C2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Improves regulatory interpretability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8911488"/>
            <a:ext cx="18288000" cy="1375512"/>
            <a:chOff x="0" y="0"/>
            <a:chExt cx="4816593" cy="36227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362275"/>
            </a:xfrm>
            <a:custGeom>
              <a:avLst/>
              <a:gdLst/>
              <a:ahLst/>
              <a:cxnLst/>
              <a:rect r="r" b="b" t="t" l="l"/>
              <a:pathLst>
                <a:path h="362275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362275"/>
                  </a:lnTo>
                  <a:lnTo>
                    <a:pt x="0" y="362275"/>
                  </a:lnTo>
                  <a:close/>
                </a:path>
              </a:pathLst>
            </a:custGeom>
            <a:solidFill>
              <a:srgbClr val="EAF1F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16593" cy="400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0" y="2741301"/>
            <a:ext cx="396003" cy="1334586"/>
            <a:chOff x="0" y="0"/>
            <a:chExt cx="104297" cy="35149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04297" cy="351496"/>
            </a:xfrm>
            <a:custGeom>
              <a:avLst/>
              <a:gdLst/>
              <a:ahLst/>
              <a:cxnLst/>
              <a:rect r="r" b="b" t="t" l="l"/>
              <a:pathLst>
                <a:path h="351496" w="104297">
                  <a:moveTo>
                    <a:pt x="0" y="0"/>
                  </a:moveTo>
                  <a:lnTo>
                    <a:pt x="104297" y="0"/>
                  </a:lnTo>
                  <a:lnTo>
                    <a:pt x="104297" y="351496"/>
                  </a:lnTo>
                  <a:lnTo>
                    <a:pt x="0" y="351496"/>
                  </a:lnTo>
                  <a:close/>
                </a:path>
              </a:pathLst>
            </a:custGeom>
            <a:solidFill>
              <a:srgbClr val="2BCDA6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04297" cy="3895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0" y="9369050"/>
            <a:ext cx="604914" cy="520243"/>
            <a:chOff x="0" y="0"/>
            <a:chExt cx="159319" cy="13701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59319" cy="137019"/>
            </a:xfrm>
            <a:custGeom>
              <a:avLst/>
              <a:gdLst/>
              <a:ahLst/>
              <a:cxnLst/>
              <a:rect r="r" b="b" t="t" l="l"/>
              <a:pathLst>
                <a:path h="137019" w="159319">
                  <a:moveTo>
                    <a:pt x="0" y="0"/>
                  </a:moveTo>
                  <a:lnTo>
                    <a:pt x="159319" y="0"/>
                  </a:lnTo>
                  <a:lnTo>
                    <a:pt x="159319" y="137019"/>
                  </a:lnTo>
                  <a:lnTo>
                    <a:pt x="0" y="137019"/>
                  </a:lnTo>
                  <a:close/>
                </a:path>
              </a:pathLst>
            </a:custGeom>
            <a:solidFill>
              <a:srgbClr val="2F78E1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59319" cy="1751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7891997" y="2741301"/>
            <a:ext cx="396003" cy="1334586"/>
            <a:chOff x="0" y="0"/>
            <a:chExt cx="104297" cy="351496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04297" cy="351496"/>
            </a:xfrm>
            <a:custGeom>
              <a:avLst/>
              <a:gdLst/>
              <a:ahLst/>
              <a:cxnLst/>
              <a:rect r="r" b="b" t="t" l="l"/>
              <a:pathLst>
                <a:path h="351496" w="104297">
                  <a:moveTo>
                    <a:pt x="0" y="0"/>
                  </a:moveTo>
                  <a:lnTo>
                    <a:pt x="104297" y="0"/>
                  </a:lnTo>
                  <a:lnTo>
                    <a:pt x="104297" y="351496"/>
                  </a:lnTo>
                  <a:lnTo>
                    <a:pt x="0" y="351496"/>
                  </a:lnTo>
                  <a:close/>
                </a:path>
              </a:pathLst>
            </a:custGeom>
            <a:solidFill>
              <a:srgbClr val="2F78E1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104297" cy="3895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7673881" y="9369050"/>
            <a:ext cx="614119" cy="520243"/>
            <a:chOff x="0" y="0"/>
            <a:chExt cx="161743" cy="137019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61743" cy="137019"/>
            </a:xfrm>
            <a:custGeom>
              <a:avLst/>
              <a:gdLst/>
              <a:ahLst/>
              <a:cxnLst/>
              <a:rect r="r" b="b" t="t" l="l"/>
              <a:pathLst>
                <a:path h="137019" w="161743">
                  <a:moveTo>
                    <a:pt x="0" y="0"/>
                  </a:moveTo>
                  <a:lnTo>
                    <a:pt x="161743" y="0"/>
                  </a:lnTo>
                  <a:lnTo>
                    <a:pt x="161743" y="137019"/>
                  </a:lnTo>
                  <a:lnTo>
                    <a:pt x="0" y="137019"/>
                  </a:lnTo>
                  <a:close/>
                </a:path>
              </a:pathLst>
            </a:custGeom>
            <a:solidFill>
              <a:srgbClr val="2BCDA6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161743" cy="1751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393322" y="549647"/>
            <a:ext cx="40903" cy="40903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BCDA6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74078" lIns="74078" bIns="74078" rIns="74078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0" id="20"/>
          <p:cNvSpPr/>
          <p:nvPr/>
        </p:nvSpPr>
        <p:spPr>
          <a:xfrm flipH="false" flipV="false" rot="-10800000">
            <a:off x="187092" y="9506548"/>
            <a:ext cx="192631" cy="245248"/>
          </a:xfrm>
          <a:custGeom>
            <a:avLst/>
            <a:gdLst/>
            <a:ahLst/>
            <a:cxnLst/>
            <a:rect r="r" b="b" t="t" l="l"/>
            <a:pathLst>
              <a:path h="245248" w="192631">
                <a:moveTo>
                  <a:pt x="0" y="0"/>
                </a:moveTo>
                <a:lnTo>
                  <a:pt x="192631" y="0"/>
                </a:lnTo>
                <a:lnTo>
                  <a:pt x="192631" y="245247"/>
                </a:lnTo>
                <a:lnTo>
                  <a:pt x="0" y="2452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7903675" y="9506548"/>
            <a:ext cx="192631" cy="245248"/>
          </a:xfrm>
          <a:custGeom>
            <a:avLst/>
            <a:gdLst/>
            <a:ahLst/>
            <a:cxnLst/>
            <a:rect r="r" b="b" t="t" l="l"/>
            <a:pathLst>
              <a:path h="245248" w="192631">
                <a:moveTo>
                  <a:pt x="0" y="0"/>
                </a:moveTo>
                <a:lnTo>
                  <a:pt x="192631" y="0"/>
                </a:lnTo>
                <a:lnTo>
                  <a:pt x="192631" y="245247"/>
                </a:lnTo>
                <a:lnTo>
                  <a:pt x="0" y="2452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8141859" y="2966073"/>
            <a:ext cx="9839081" cy="5702150"/>
          </a:xfrm>
          <a:custGeom>
            <a:avLst/>
            <a:gdLst/>
            <a:ahLst/>
            <a:cxnLst/>
            <a:rect r="r" b="b" t="t" l="l"/>
            <a:pathLst>
              <a:path h="5702150" w="9839081">
                <a:moveTo>
                  <a:pt x="0" y="0"/>
                </a:moveTo>
                <a:lnTo>
                  <a:pt x="9839081" y="0"/>
                </a:lnTo>
                <a:lnTo>
                  <a:pt x="9839081" y="5702149"/>
                </a:lnTo>
                <a:lnTo>
                  <a:pt x="0" y="570214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99" t="0" r="-1774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16113605" y="371475"/>
            <a:ext cx="1560276" cy="2642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235"/>
              </a:lnSpc>
              <a:spcBef>
                <a:spcPct val="0"/>
              </a:spcBef>
            </a:pPr>
            <a:r>
              <a:rPr lang="en-US" b="true" sz="1596" spc="-63">
                <a:solidFill>
                  <a:srgbClr val="2C2C2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Presentation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8603466" y="9488553"/>
            <a:ext cx="759435" cy="273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2C2C2C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10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8461077" y="9488553"/>
            <a:ext cx="759435" cy="273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2C2C2C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/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8680463" y="9422491"/>
            <a:ext cx="473062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  <a:spcBef>
                <a:spcPct val="0"/>
              </a:spcBef>
            </a:pPr>
            <a:r>
              <a:rPr lang="en-US" b="true" sz="2100">
                <a:solidFill>
                  <a:srgbClr val="2C2C2C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rPr>
              <a:t>14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783795" y="285750"/>
            <a:ext cx="9848087" cy="962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840"/>
              </a:lnSpc>
              <a:spcBef>
                <a:spcPct val="0"/>
              </a:spcBef>
            </a:pPr>
            <a:r>
              <a:rPr lang="en-US" sz="5600" b="true">
                <a:solidFill>
                  <a:srgbClr val="2C2C2C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Explaination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028700" y="1388566"/>
            <a:ext cx="10137101" cy="27155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7"/>
              </a:lnSpc>
              <a:spcBef>
                <a:spcPct val="0"/>
              </a:spcBef>
            </a:pPr>
            <a:r>
              <a:rPr lang="en-US" b="true" sz="2199" strike="noStrike" u="none">
                <a:solidFill>
                  <a:srgbClr val="2C2C2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Global Drivers — Model-Level Explanation</a:t>
            </a:r>
          </a:p>
          <a:p>
            <a:pPr algn="l">
              <a:lnSpc>
                <a:spcPts val="3607"/>
              </a:lnSpc>
              <a:spcBef>
                <a:spcPct val="0"/>
              </a:spcBef>
            </a:pPr>
            <a:r>
              <a:rPr lang="en-US" b="true" sz="2199" strike="noStrike" u="none">
                <a:solidFill>
                  <a:srgbClr val="2C2C2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Purpose: Explain what generally drives default risk across all applicants.</a:t>
            </a:r>
          </a:p>
          <a:p>
            <a:pPr algn="l">
              <a:lnSpc>
                <a:spcPts val="3607"/>
              </a:lnSpc>
              <a:spcBef>
                <a:spcPct val="0"/>
              </a:spcBef>
            </a:pPr>
            <a:r>
              <a:rPr lang="en-US" b="true" sz="2199" strike="noStrike" u="none">
                <a:solidFill>
                  <a:srgbClr val="2C2C2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Implementation</a:t>
            </a:r>
          </a:p>
          <a:p>
            <a:pPr algn="l" marL="474976" indent="-237488" lvl="1">
              <a:lnSpc>
                <a:spcPts val="3607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199" strike="noStrike" u="none">
                <a:solidFill>
                  <a:srgbClr val="2C2C2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Feature importance stored during training (modeling.py)</a:t>
            </a:r>
          </a:p>
          <a:p>
            <a:pPr algn="l" marL="474976" indent="-237488" lvl="1">
              <a:lnSpc>
                <a:spcPts val="3607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199" strike="noStrike" u="none">
                <a:solidFill>
                  <a:srgbClr val="2C2C2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Exposed via API endpoint (main.py)</a:t>
            </a:r>
          </a:p>
          <a:p>
            <a:pPr algn="l" marL="474976" indent="-237488" lvl="1">
              <a:lnSpc>
                <a:spcPts val="3607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199" strike="noStrike" u="none">
                <a:solidFill>
                  <a:srgbClr val="2C2C2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GET /feature-importance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028700" y="4246956"/>
            <a:ext cx="5960864" cy="4087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7"/>
              </a:lnSpc>
              <a:spcBef>
                <a:spcPct val="0"/>
              </a:spcBef>
            </a:pPr>
            <a:r>
              <a:rPr lang="en-US" b="true" sz="2199" strike="noStrike" u="none">
                <a:solidFill>
                  <a:srgbClr val="2C2C2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Metrics Used</a:t>
            </a:r>
          </a:p>
          <a:p>
            <a:pPr algn="l" marL="474976" indent="-237488" lvl="1">
              <a:lnSpc>
                <a:spcPts val="3607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199" strike="noStrike" u="none">
                <a:solidFill>
                  <a:srgbClr val="2C2C2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Gain importance</a:t>
            </a:r>
          </a:p>
          <a:p>
            <a:pPr algn="l" marL="474976" indent="-237488" lvl="1">
              <a:lnSpc>
                <a:spcPts val="3607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199" strike="noStrike" u="none">
                <a:solidFill>
                  <a:srgbClr val="2C2C2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Split importance</a:t>
            </a:r>
          </a:p>
          <a:p>
            <a:pPr algn="l" marL="474976" indent="-237488" lvl="1">
              <a:lnSpc>
                <a:spcPts val="3607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199" strike="noStrike" u="none">
                <a:solidFill>
                  <a:srgbClr val="2C2C2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Output</a:t>
            </a:r>
          </a:p>
          <a:p>
            <a:pPr algn="l" marL="474976" indent="-237488" lvl="1">
              <a:lnSpc>
                <a:spcPts val="3607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199" strike="noStrike" u="none">
                <a:solidFill>
                  <a:srgbClr val="2C2C2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Ranked list of most influential features</a:t>
            </a:r>
          </a:p>
          <a:p>
            <a:pPr algn="l">
              <a:lnSpc>
                <a:spcPts val="3607"/>
              </a:lnSpc>
              <a:spcBef>
                <a:spcPct val="0"/>
              </a:spcBef>
            </a:pPr>
            <a:r>
              <a:rPr lang="en-US" b="true" sz="2199" strike="noStrike" u="none">
                <a:solidFill>
                  <a:srgbClr val="2C2C2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Business Value</a:t>
            </a:r>
          </a:p>
          <a:p>
            <a:pPr algn="l" marL="474976" indent="-237488" lvl="1">
              <a:lnSpc>
                <a:spcPts val="3607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199" strike="noStrike" u="none">
                <a:solidFill>
                  <a:srgbClr val="2C2C2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Portfolio-level insight</a:t>
            </a:r>
          </a:p>
          <a:p>
            <a:pPr algn="l" marL="474976" indent="-237488" lvl="1">
              <a:lnSpc>
                <a:spcPts val="3607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199" strike="noStrike" u="none">
                <a:solidFill>
                  <a:srgbClr val="2C2C2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Model validation &amp; monitoring</a:t>
            </a:r>
          </a:p>
          <a:p>
            <a:pPr algn="l" marL="474976" indent="-237488" lvl="1">
              <a:lnSpc>
                <a:spcPts val="3607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199" strike="noStrike" u="none">
                <a:solidFill>
                  <a:srgbClr val="2C2C2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Strategy alignment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8911488"/>
            <a:ext cx="18288000" cy="1375512"/>
            <a:chOff x="0" y="0"/>
            <a:chExt cx="4816593" cy="36227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362275"/>
            </a:xfrm>
            <a:custGeom>
              <a:avLst/>
              <a:gdLst/>
              <a:ahLst/>
              <a:cxnLst/>
              <a:rect r="r" b="b" t="t" l="l"/>
              <a:pathLst>
                <a:path h="362275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362275"/>
                  </a:lnTo>
                  <a:lnTo>
                    <a:pt x="0" y="362275"/>
                  </a:lnTo>
                  <a:close/>
                </a:path>
              </a:pathLst>
            </a:custGeom>
            <a:solidFill>
              <a:srgbClr val="EAF1F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16593" cy="400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0" y="2741301"/>
            <a:ext cx="396003" cy="1334586"/>
            <a:chOff x="0" y="0"/>
            <a:chExt cx="104297" cy="35149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04297" cy="351496"/>
            </a:xfrm>
            <a:custGeom>
              <a:avLst/>
              <a:gdLst/>
              <a:ahLst/>
              <a:cxnLst/>
              <a:rect r="r" b="b" t="t" l="l"/>
              <a:pathLst>
                <a:path h="351496" w="104297">
                  <a:moveTo>
                    <a:pt x="0" y="0"/>
                  </a:moveTo>
                  <a:lnTo>
                    <a:pt x="104297" y="0"/>
                  </a:lnTo>
                  <a:lnTo>
                    <a:pt x="104297" y="351496"/>
                  </a:lnTo>
                  <a:lnTo>
                    <a:pt x="0" y="351496"/>
                  </a:lnTo>
                  <a:close/>
                </a:path>
              </a:pathLst>
            </a:custGeom>
            <a:solidFill>
              <a:srgbClr val="2BCDA6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04297" cy="3895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0" y="9369050"/>
            <a:ext cx="604914" cy="520243"/>
            <a:chOff x="0" y="0"/>
            <a:chExt cx="159319" cy="13701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59319" cy="137019"/>
            </a:xfrm>
            <a:custGeom>
              <a:avLst/>
              <a:gdLst/>
              <a:ahLst/>
              <a:cxnLst/>
              <a:rect r="r" b="b" t="t" l="l"/>
              <a:pathLst>
                <a:path h="137019" w="159319">
                  <a:moveTo>
                    <a:pt x="0" y="0"/>
                  </a:moveTo>
                  <a:lnTo>
                    <a:pt x="159319" y="0"/>
                  </a:lnTo>
                  <a:lnTo>
                    <a:pt x="159319" y="137019"/>
                  </a:lnTo>
                  <a:lnTo>
                    <a:pt x="0" y="137019"/>
                  </a:lnTo>
                  <a:close/>
                </a:path>
              </a:pathLst>
            </a:custGeom>
            <a:solidFill>
              <a:srgbClr val="2F78E1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59319" cy="1751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7891997" y="2741301"/>
            <a:ext cx="396003" cy="1334586"/>
            <a:chOff x="0" y="0"/>
            <a:chExt cx="104297" cy="351496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04297" cy="351496"/>
            </a:xfrm>
            <a:custGeom>
              <a:avLst/>
              <a:gdLst/>
              <a:ahLst/>
              <a:cxnLst/>
              <a:rect r="r" b="b" t="t" l="l"/>
              <a:pathLst>
                <a:path h="351496" w="104297">
                  <a:moveTo>
                    <a:pt x="0" y="0"/>
                  </a:moveTo>
                  <a:lnTo>
                    <a:pt x="104297" y="0"/>
                  </a:lnTo>
                  <a:lnTo>
                    <a:pt x="104297" y="351496"/>
                  </a:lnTo>
                  <a:lnTo>
                    <a:pt x="0" y="351496"/>
                  </a:lnTo>
                  <a:close/>
                </a:path>
              </a:pathLst>
            </a:custGeom>
            <a:solidFill>
              <a:srgbClr val="2F78E1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104297" cy="3895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7673881" y="9369050"/>
            <a:ext cx="614119" cy="520243"/>
            <a:chOff x="0" y="0"/>
            <a:chExt cx="161743" cy="137019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61743" cy="137019"/>
            </a:xfrm>
            <a:custGeom>
              <a:avLst/>
              <a:gdLst/>
              <a:ahLst/>
              <a:cxnLst/>
              <a:rect r="r" b="b" t="t" l="l"/>
              <a:pathLst>
                <a:path h="137019" w="161743">
                  <a:moveTo>
                    <a:pt x="0" y="0"/>
                  </a:moveTo>
                  <a:lnTo>
                    <a:pt x="161743" y="0"/>
                  </a:lnTo>
                  <a:lnTo>
                    <a:pt x="161743" y="137019"/>
                  </a:lnTo>
                  <a:lnTo>
                    <a:pt x="0" y="137019"/>
                  </a:lnTo>
                  <a:close/>
                </a:path>
              </a:pathLst>
            </a:custGeom>
            <a:solidFill>
              <a:srgbClr val="2BCDA6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161743" cy="1751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393322" y="549647"/>
            <a:ext cx="40903" cy="40903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BCDA6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74078" lIns="74078" bIns="74078" rIns="74078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0" id="20"/>
          <p:cNvSpPr/>
          <p:nvPr/>
        </p:nvSpPr>
        <p:spPr>
          <a:xfrm flipH="false" flipV="false" rot="-10800000">
            <a:off x="187092" y="9506548"/>
            <a:ext cx="192631" cy="245248"/>
          </a:xfrm>
          <a:custGeom>
            <a:avLst/>
            <a:gdLst/>
            <a:ahLst/>
            <a:cxnLst/>
            <a:rect r="r" b="b" t="t" l="l"/>
            <a:pathLst>
              <a:path h="245248" w="192631">
                <a:moveTo>
                  <a:pt x="0" y="0"/>
                </a:moveTo>
                <a:lnTo>
                  <a:pt x="192631" y="0"/>
                </a:lnTo>
                <a:lnTo>
                  <a:pt x="192631" y="245247"/>
                </a:lnTo>
                <a:lnTo>
                  <a:pt x="0" y="2452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7903675" y="9506548"/>
            <a:ext cx="192631" cy="245248"/>
          </a:xfrm>
          <a:custGeom>
            <a:avLst/>
            <a:gdLst/>
            <a:ahLst/>
            <a:cxnLst/>
            <a:rect r="r" b="b" t="t" l="l"/>
            <a:pathLst>
              <a:path h="245248" w="192631">
                <a:moveTo>
                  <a:pt x="0" y="0"/>
                </a:moveTo>
                <a:lnTo>
                  <a:pt x="192631" y="0"/>
                </a:lnTo>
                <a:lnTo>
                  <a:pt x="192631" y="245247"/>
                </a:lnTo>
                <a:lnTo>
                  <a:pt x="0" y="2452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1028700" y="2504535"/>
            <a:ext cx="15384164" cy="4295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7"/>
              </a:lnSpc>
            </a:pPr>
            <a:r>
              <a:rPr lang="en-US" sz="2199" b="true">
                <a:solidFill>
                  <a:srgbClr val="2C2C2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aaaaa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6113605" y="371475"/>
            <a:ext cx="1560276" cy="2642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235"/>
              </a:lnSpc>
              <a:spcBef>
                <a:spcPct val="0"/>
              </a:spcBef>
            </a:pPr>
            <a:r>
              <a:rPr lang="en-US" b="true" sz="1596" spc="-63">
                <a:solidFill>
                  <a:srgbClr val="2C2C2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Presentation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8603466" y="9488553"/>
            <a:ext cx="759435" cy="273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2C2C2C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10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8461077" y="9488553"/>
            <a:ext cx="759435" cy="273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2C2C2C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/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8680463" y="9422491"/>
            <a:ext cx="473062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  <a:spcBef>
                <a:spcPct val="0"/>
              </a:spcBef>
            </a:pPr>
            <a:r>
              <a:rPr lang="en-US" b="true" sz="2100">
                <a:solidFill>
                  <a:srgbClr val="2C2C2C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rPr>
              <a:t>15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028700" y="1402536"/>
            <a:ext cx="9848087" cy="962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840"/>
              </a:lnSpc>
              <a:spcBef>
                <a:spcPct val="0"/>
              </a:spcBef>
            </a:pPr>
            <a:r>
              <a:rPr lang="en-US" sz="5600" b="true">
                <a:solidFill>
                  <a:srgbClr val="2C2C2C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Threats to Validity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95374" y="0"/>
            <a:ext cx="17092626" cy="10287000"/>
            <a:chOff x="0" y="0"/>
            <a:chExt cx="4501761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50176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501762">
                  <a:moveTo>
                    <a:pt x="0" y="0"/>
                  </a:moveTo>
                  <a:lnTo>
                    <a:pt x="4501762" y="0"/>
                  </a:lnTo>
                  <a:lnTo>
                    <a:pt x="450176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EAF1F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501761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0" y="5333509"/>
            <a:ext cx="1670896" cy="4953491"/>
            <a:chOff x="0" y="0"/>
            <a:chExt cx="440071" cy="130462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40071" cy="1304623"/>
            </a:xfrm>
            <a:custGeom>
              <a:avLst/>
              <a:gdLst/>
              <a:ahLst/>
              <a:cxnLst/>
              <a:rect r="r" b="b" t="t" l="l"/>
              <a:pathLst>
                <a:path h="1304623" w="440071">
                  <a:moveTo>
                    <a:pt x="0" y="0"/>
                  </a:moveTo>
                  <a:lnTo>
                    <a:pt x="440071" y="0"/>
                  </a:lnTo>
                  <a:lnTo>
                    <a:pt x="440071" y="1304623"/>
                  </a:lnTo>
                  <a:lnTo>
                    <a:pt x="0" y="1304623"/>
                  </a:lnTo>
                  <a:close/>
                </a:path>
              </a:pathLst>
            </a:custGeom>
            <a:solidFill>
              <a:srgbClr val="E9FAF6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40071" cy="13427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0" y="2741301"/>
            <a:ext cx="396003" cy="1334586"/>
            <a:chOff x="0" y="0"/>
            <a:chExt cx="104297" cy="35149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04297" cy="351496"/>
            </a:xfrm>
            <a:custGeom>
              <a:avLst/>
              <a:gdLst/>
              <a:ahLst/>
              <a:cxnLst/>
              <a:rect r="r" b="b" t="t" l="l"/>
              <a:pathLst>
                <a:path h="351496" w="104297">
                  <a:moveTo>
                    <a:pt x="0" y="0"/>
                  </a:moveTo>
                  <a:lnTo>
                    <a:pt x="104297" y="0"/>
                  </a:lnTo>
                  <a:lnTo>
                    <a:pt x="104297" y="351496"/>
                  </a:lnTo>
                  <a:lnTo>
                    <a:pt x="0" y="351496"/>
                  </a:lnTo>
                  <a:close/>
                </a:path>
              </a:pathLst>
            </a:custGeom>
            <a:solidFill>
              <a:srgbClr val="2BCDA6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04297" cy="3895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0" y="9369050"/>
            <a:ext cx="604914" cy="520243"/>
            <a:chOff x="0" y="0"/>
            <a:chExt cx="159319" cy="13701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59319" cy="137019"/>
            </a:xfrm>
            <a:custGeom>
              <a:avLst/>
              <a:gdLst/>
              <a:ahLst/>
              <a:cxnLst/>
              <a:rect r="r" b="b" t="t" l="l"/>
              <a:pathLst>
                <a:path h="137019" w="159319">
                  <a:moveTo>
                    <a:pt x="0" y="0"/>
                  </a:moveTo>
                  <a:lnTo>
                    <a:pt x="159319" y="0"/>
                  </a:lnTo>
                  <a:lnTo>
                    <a:pt x="159319" y="137019"/>
                  </a:lnTo>
                  <a:lnTo>
                    <a:pt x="0" y="137019"/>
                  </a:lnTo>
                  <a:close/>
                </a:path>
              </a:pathLst>
            </a:custGeom>
            <a:solidFill>
              <a:srgbClr val="2F78E1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159319" cy="1751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7891997" y="2741301"/>
            <a:ext cx="396003" cy="1334586"/>
            <a:chOff x="0" y="0"/>
            <a:chExt cx="104297" cy="351496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04297" cy="351496"/>
            </a:xfrm>
            <a:custGeom>
              <a:avLst/>
              <a:gdLst/>
              <a:ahLst/>
              <a:cxnLst/>
              <a:rect r="r" b="b" t="t" l="l"/>
              <a:pathLst>
                <a:path h="351496" w="104297">
                  <a:moveTo>
                    <a:pt x="0" y="0"/>
                  </a:moveTo>
                  <a:lnTo>
                    <a:pt x="104297" y="0"/>
                  </a:lnTo>
                  <a:lnTo>
                    <a:pt x="104297" y="351496"/>
                  </a:lnTo>
                  <a:lnTo>
                    <a:pt x="0" y="351496"/>
                  </a:lnTo>
                  <a:close/>
                </a:path>
              </a:pathLst>
            </a:custGeom>
            <a:solidFill>
              <a:srgbClr val="2F78E1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104297" cy="3895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7673881" y="9369050"/>
            <a:ext cx="614119" cy="520243"/>
            <a:chOff x="0" y="0"/>
            <a:chExt cx="161743" cy="137019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61743" cy="137019"/>
            </a:xfrm>
            <a:custGeom>
              <a:avLst/>
              <a:gdLst/>
              <a:ahLst/>
              <a:cxnLst/>
              <a:rect r="r" b="b" t="t" l="l"/>
              <a:pathLst>
                <a:path h="137019" w="161743">
                  <a:moveTo>
                    <a:pt x="0" y="0"/>
                  </a:moveTo>
                  <a:lnTo>
                    <a:pt x="161743" y="0"/>
                  </a:lnTo>
                  <a:lnTo>
                    <a:pt x="161743" y="137019"/>
                  </a:lnTo>
                  <a:lnTo>
                    <a:pt x="0" y="137019"/>
                  </a:lnTo>
                  <a:close/>
                </a:path>
              </a:pathLst>
            </a:custGeom>
            <a:solidFill>
              <a:srgbClr val="2BCDA6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161743" cy="1751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393322" y="549647"/>
            <a:ext cx="40903" cy="40903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BCDA6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74078" lIns="74078" bIns="74078" rIns="74078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16113605" y="371475"/>
            <a:ext cx="1560276" cy="2642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235"/>
              </a:lnSpc>
              <a:spcBef>
                <a:spcPct val="0"/>
              </a:spcBef>
            </a:pPr>
            <a:r>
              <a:rPr lang="en-US" b="true" sz="1596" spc="-63">
                <a:solidFill>
                  <a:srgbClr val="2C2C2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Presentation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8603466" y="9488553"/>
            <a:ext cx="759435" cy="273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2C2C2C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10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8461077" y="9488553"/>
            <a:ext cx="759435" cy="273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2C2C2C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/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8680463" y="9422491"/>
            <a:ext cx="473062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  <a:spcBef>
                <a:spcPct val="0"/>
              </a:spcBef>
            </a:pPr>
            <a:r>
              <a:rPr lang="en-US" b="true" sz="2100">
                <a:solidFill>
                  <a:srgbClr val="2C2C2C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rPr>
              <a:t>16</a:t>
            </a:r>
          </a:p>
        </p:txBody>
      </p:sp>
      <p:sp>
        <p:nvSpPr>
          <p:cNvPr name="Freeform 27" id="27"/>
          <p:cNvSpPr/>
          <p:nvPr/>
        </p:nvSpPr>
        <p:spPr>
          <a:xfrm flipH="false" flipV="false" rot="-10800000">
            <a:off x="187092" y="9506548"/>
            <a:ext cx="192631" cy="245248"/>
          </a:xfrm>
          <a:custGeom>
            <a:avLst/>
            <a:gdLst/>
            <a:ahLst/>
            <a:cxnLst/>
            <a:rect r="r" b="b" t="t" l="l"/>
            <a:pathLst>
              <a:path h="245248" w="192631">
                <a:moveTo>
                  <a:pt x="0" y="0"/>
                </a:moveTo>
                <a:lnTo>
                  <a:pt x="192631" y="0"/>
                </a:lnTo>
                <a:lnTo>
                  <a:pt x="192631" y="245247"/>
                </a:lnTo>
                <a:lnTo>
                  <a:pt x="0" y="2452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17903675" y="9506548"/>
            <a:ext cx="192631" cy="245248"/>
          </a:xfrm>
          <a:custGeom>
            <a:avLst/>
            <a:gdLst/>
            <a:ahLst/>
            <a:cxnLst/>
            <a:rect r="r" b="b" t="t" l="l"/>
            <a:pathLst>
              <a:path h="245248" w="192631">
                <a:moveTo>
                  <a:pt x="0" y="0"/>
                </a:moveTo>
                <a:lnTo>
                  <a:pt x="192631" y="0"/>
                </a:lnTo>
                <a:lnTo>
                  <a:pt x="192631" y="245247"/>
                </a:lnTo>
                <a:lnTo>
                  <a:pt x="0" y="2452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9" id="29"/>
          <p:cNvSpPr txBox="true"/>
          <p:nvPr/>
        </p:nvSpPr>
        <p:spPr>
          <a:xfrm rot="0">
            <a:off x="2658694" y="1336439"/>
            <a:ext cx="7082993" cy="962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840"/>
              </a:lnSpc>
              <a:spcBef>
                <a:spcPct val="0"/>
              </a:spcBef>
            </a:pPr>
            <a:r>
              <a:rPr lang="en-US" sz="5600" b="true">
                <a:solidFill>
                  <a:srgbClr val="2C2C2C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Conclusions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2658694" y="3004161"/>
            <a:ext cx="5944772" cy="20123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79"/>
              </a:lnSpc>
            </a:pPr>
            <a:r>
              <a:rPr lang="en-US" sz="1999" b="true">
                <a:solidFill>
                  <a:srgbClr val="2C2C2C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Model Value</a:t>
            </a:r>
          </a:p>
          <a:p>
            <a:pPr algn="l" marL="431797" indent="-215899" lvl="1">
              <a:lnSpc>
                <a:spcPts val="3279"/>
              </a:lnSpc>
              <a:buFont typeface="Arial"/>
              <a:buChar char="•"/>
            </a:pPr>
            <a:r>
              <a:rPr lang="en-US" b="true" sz="1999">
                <a:solidFill>
                  <a:srgbClr val="2C2C2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ROC-AUC = 0.788 → strong risk-ranking signal</a:t>
            </a:r>
          </a:p>
          <a:p>
            <a:pPr algn="l" marL="431797" indent="-215899" lvl="1">
              <a:lnSpc>
                <a:spcPts val="3279"/>
              </a:lnSpc>
              <a:buFont typeface="Arial"/>
              <a:buChar char="•"/>
            </a:pPr>
            <a:r>
              <a:rPr lang="en-US" b="true" sz="1999">
                <a:solidFill>
                  <a:srgbClr val="2C2C2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Clearly outperforms random baseline (0.50)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9741687" y="3004161"/>
            <a:ext cx="6371918" cy="16027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79"/>
              </a:lnSpc>
            </a:pPr>
            <a:r>
              <a:rPr lang="en-US" sz="1999" b="true">
                <a:solidFill>
                  <a:srgbClr val="2C2C2C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Governance &amp; Next Steps</a:t>
            </a:r>
          </a:p>
          <a:p>
            <a:pPr algn="l" marL="431797" indent="-215899" lvl="1">
              <a:lnSpc>
                <a:spcPts val="3279"/>
              </a:lnSpc>
              <a:buFont typeface="Arial"/>
              <a:buChar char="•"/>
            </a:pPr>
            <a:r>
              <a:rPr lang="en-US" b="true" sz="1999">
                <a:solidFill>
                  <a:srgbClr val="2C2C2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Quarterly retraining + drift monitoring</a:t>
            </a:r>
          </a:p>
          <a:p>
            <a:pPr algn="l" marL="431797" indent="-215899" lvl="1">
              <a:lnSpc>
                <a:spcPts val="3279"/>
              </a:lnSpc>
              <a:buFont typeface="Arial"/>
              <a:buChar char="•"/>
            </a:pPr>
            <a:r>
              <a:rPr lang="en-US" b="true" sz="1999">
                <a:solidFill>
                  <a:srgbClr val="2C2C2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Track false positives / negatives</a:t>
            </a:r>
          </a:p>
          <a:p>
            <a:pPr algn="l" marL="431797" indent="-215899" lvl="1">
              <a:lnSpc>
                <a:spcPts val="3279"/>
              </a:lnSpc>
              <a:buFont typeface="Arial"/>
              <a:buChar char="•"/>
            </a:pPr>
            <a:r>
              <a:rPr lang="en-US" b="true" sz="1999">
                <a:solidFill>
                  <a:srgbClr val="2C2C2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Validate impact via A/B testing</a:t>
            </a:r>
          </a:p>
        </p:txBody>
      </p:sp>
      <p:sp>
        <p:nvSpPr>
          <p:cNvPr name="Freeform 32" id="32"/>
          <p:cNvSpPr/>
          <p:nvPr/>
        </p:nvSpPr>
        <p:spPr>
          <a:xfrm flipH="false" flipV="false" rot="0">
            <a:off x="379723" y="4306038"/>
            <a:ext cx="1674924" cy="1674924"/>
          </a:xfrm>
          <a:custGeom>
            <a:avLst/>
            <a:gdLst/>
            <a:ahLst/>
            <a:cxnLst/>
            <a:rect r="r" b="b" t="t" l="l"/>
            <a:pathLst>
              <a:path h="1674924" w="1674924">
                <a:moveTo>
                  <a:pt x="0" y="0"/>
                </a:moveTo>
                <a:lnTo>
                  <a:pt x="1674924" y="0"/>
                </a:lnTo>
                <a:lnTo>
                  <a:pt x="1674924" y="1674924"/>
                </a:lnTo>
                <a:lnTo>
                  <a:pt x="0" y="16749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3" id="33"/>
          <p:cNvSpPr txBox="true"/>
          <p:nvPr/>
        </p:nvSpPr>
        <p:spPr>
          <a:xfrm rot="0">
            <a:off x="2658694" y="5797939"/>
            <a:ext cx="5944772" cy="20123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79"/>
              </a:lnSpc>
              <a:spcBef>
                <a:spcPct val="0"/>
              </a:spcBef>
            </a:pPr>
            <a:r>
              <a:rPr lang="en-US" b="true" sz="1999" strike="noStrike" u="none">
                <a:solidFill>
                  <a:srgbClr val="2C2C2C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Business Recommendation</a:t>
            </a:r>
          </a:p>
          <a:p>
            <a:pPr algn="l" marL="431797" indent="-215899" lvl="1">
              <a:lnSpc>
                <a:spcPts val="3279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1999" strike="noStrike" u="none">
                <a:solidFill>
                  <a:srgbClr val="2C2C2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Use model for 3-band risk policy (Low / Medium / High)</a:t>
            </a:r>
          </a:p>
          <a:p>
            <a:pPr algn="l" marL="431797" indent="-215899" lvl="1">
              <a:lnSpc>
                <a:spcPts val="3279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1999" strike="noStrike" u="none">
                <a:solidFill>
                  <a:srgbClr val="2C2C2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Manual review for medium-risk cases</a:t>
            </a:r>
          </a:p>
          <a:p>
            <a:pPr algn="l" marL="431797" indent="-215899" lvl="1">
              <a:lnSpc>
                <a:spcPts val="3279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1999" strike="noStrike" u="none">
                <a:solidFill>
                  <a:srgbClr val="2C2C2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Estimated value: $0.52M–$1.17M / year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9876788" y="5797939"/>
            <a:ext cx="5674025" cy="20123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79"/>
              </a:lnSpc>
              <a:spcBef>
                <a:spcPct val="0"/>
              </a:spcBef>
            </a:pPr>
            <a:r>
              <a:rPr lang="en-US" b="true" sz="1999" strike="noStrike" u="none">
                <a:solidFill>
                  <a:srgbClr val="2C2C2C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Decision Implication</a:t>
            </a:r>
          </a:p>
          <a:p>
            <a:pPr algn="l" marL="431797" indent="-215899" lvl="1">
              <a:lnSpc>
                <a:spcPts val="3279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1999" strike="noStrike" u="none">
                <a:solidFill>
                  <a:srgbClr val="2C2C2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Adopt: better risk control + revenue upside</a:t>
            </a:r>
          </a:p>
          <a:p>
            <a:pPr algn="l" marL="431797" indent="-215899" lvl="1">
              <a:lnSpc>
                <a:spcPts val="3279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1999" strike="noStrike" u="none">
                <a:solidFill>
                  <a:srgbClr val="2C2C2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Reject: higher defaults, missed optimization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888" r="0" b="-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04914" y="2251399"/>
            <a:ext cx="17068967" cy="5782945"/>
            <a:chOff x="0" y="0"/>
            <a:chExt cx="4495530" cy="152308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495530" cy="1523080"/>
            </a:xfrm>
            <a:custGeom>
              <a:avLst/>
              <a:gdLst/>
              <a:ahLst/>
              <a:cxnLst/>
              <a:rect r="r" b="b" t="t" l="l"/>
              <a:pathLst>
                <a:path h="1523080" w="4495530">
                  <a:moveTo>
                    <a:pt x="0" y="0"/>
                  </a:moveTo>
                  <a:lnTo>
                    <a:pt x="4495530" y="0"/>
                  </a:lnTo>
                  <a:lnTo>
                    <a:pt x="4495530" y="1523080"/>
                  </a:lnTo>
                  <a:lnTo>
                    <a:pt x="0" y="1523080"/>
                  </a:lnTo>
                  <a:close/>
                </a:path>
              </a:pathLst>
            </a:custGeom>
            <a:solidFill>
              <a:srgbClr val="2F78E1">
                <a:alpha val="24706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495530" cy="15611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0" y="2741301"/>
            <a:ext cx="604914" cy="4799787"/>
            <a:chOff x="0" y="0"/>
            <a:chExt cx="159319" cy="126414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59319" cy="1264142"/>
            </a:xfrm>
            <a:custGeom>
              <a:avLst/>
              <a:gdLst/>
              <a:ahLst/>
              <a:cxnLst/>
              <a:rect r="r" b="b" t="t" l="l"/>
              <a:pathLst>
                <a:path h="1264142" w="159319">
                  <a:moveTo>
                    <a:pt x="0" y="0"/>
                  </a:moveTo>
                  <a:lnTo>
                    <a:pt x="159319" y="0"/>
                  </a:lnTo>
                  <a:lnTo>
                    <a:pt x="159319" y="1264142"/>
                  </a:lnTo>
                  <a:lnTo>
                    <a:pt x="0" y="1264142"/>
                  </a:lnTo>
                  <a:close/>
                </a:path>
              </a:pathLst>
            </a:custGeom>
            <a:solidFill>
              <a:srgbClr val="2BCDA6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59319" cy="13022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0" y="9369050"/>
            <a:ext cx="604914" cy="520243"/>
            <a:chOff x="0" y="0"/>
            <a:chExt cx="159319" cy="13701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59319" cy="137019"/>
            </a:xfrm>
            <a:custGeom>
              <a:avLst/>
              <a:gdLst/>
              <a:ahLst/>
              <a:cxnLst/>
              <a:rect r="r" b="b" t="t" l="l"/>
              <a:pathLst>
                <a:path h="137019" w="159319">
                  <a:moveTo>
                    <a:pt x="0" y="0"/>
                  </a:moveTo>
                  <a:lnTo>
                    <a:pt x="159319" y="0"/>
                  </a:lnTo>
                  <a:lnTo>
                    <a:pt x="159319" y="137019"/>
                  </a:lnTo>
                  <a:lnTo>
                    <a:pt x="0" y="137019"/>
                  </a:lnTo>
                  <a:close/>
                </a:path>
              </a:pathLst>
            </a:custGeom>
            <a:solidFill>
              <a:srgbClr val="2F78E1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159319" cy="1751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7673881" y="2691776"/>
            <a:ext cx="614119" cy="4799787"/>
            <a:chOff x="0" y="0"/>
            <a:chExt cx="161743" cy="126414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61743" cy="1264142"/>
            </a:xfrm>
            <a:custGeom>
              <a:avLst/>
              <a:gdLst/>
              <a:ahLst/>
              <a:cxnLst/>
              <a:rect r="r" b="b" t="t" l="l"/>
              <a:pathLst>
                <a:path h="1264142" w="161743">
                  <a:moveTo>
                    <a:pt x="0" y="0"/>
                  </a:moveTo>
                  <a:lnTo>
                    <a:pt x="161743" y="0"/>
                  </a:lnTo>
                  <a:lnTo>
                    <a:pt x="161743" y="1264142"/>
                  </a:lnTo>
                  <a:lnTo>
                    <a:pt x="0" y="1264142"/>
                  </a:lnTo>
                  <a:close/>
                </a:path>
              </a:pathLst>
            </a:custGeom>
            <a:solidFill>
              <a:srgbClr val="2F78E1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161743" cy="13022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7673881" y="9369050"/>
            <a:ext cx="614119" cy="520243"/>
            <a:chOff x="0" y="0"/>
            <a:chExt cx="161743" cy="137019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61743" cy="137019"/>
            </a:xfrm>
            <a:custGeom>
              <a:avLst/>
              <a:gdLst/>
              <a:ahLst/>
              <a:cxnLst/>
              <a:rect r="r" b="b" t="t" l="l"/>
              <a:pathLst>
                <a:path h="137019" w="161743">
                  <a:moveTo>
                    <a:pt x="0" y="0"/>
                  </a:moveTo>
                  <a:lnTo>
                    <a:pt x="161743" y="0"/>
                  </a:lnTo>
                  <a:lnTo>
                    <a:pt x="161743" y="137019"/>
                  </a:lnTo>
                  <a:lnTo>
                    <a:pt x="0" y="137019"/>
                  </a:lnTo>
                  <a:close/>
                </a:path>
              </a:pathLst>
            </a:custGeom>
            <a:solidFill>
              <a:srgbClr val="2BCDA6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161743" cy="1751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393322" y="549647"/>
            <a:ext cx="40903" cy="40903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BCDA6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74078" lIns="74078" bIns="74078" rIns="74078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16113605" y="371475"/>
            <a:ext cx="1560276" cy="2642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235"/>
              </a:lnSpc>
              <a:spcBef>
                <a:spcPct val="0"/>
              </a:spcBef>
            </a:pPr>
            <a:r>
              <a:rPr lang="en-US" b="true" sz="1596" spc="-63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Presentation</a:t>
            </a:r>
          </a:p>
        </p:txBody>
      </p:sp>
      <p:sp>
        <p:nvSpPr>
          <p:cNvPr name="Freeform 22" id="22"/>
          <p:cNvSpPr/>
          <p:nvPr/>
        </p:nvSpPr>
        <p:spPr>
          <a:xfrm flipH="false" flipV="false" rot="-10800000">
            <a:off x="187092" y="9506548"/>
            <a:ext cx="192631" cy="245248"/>
          </a:xfrm>
          <a:custGeom>
            <a:avLst/>
            <a:gdLst/>
            <a:ahLst/>
            <a:cxnLst/>
            <a:rect r="r" b="b" t="t" l="l"/>
            <a:pathLst>
              <a:path h="245248" w="192631">
                <a:moveTo>
                  <a:pt x="0" y="0"/>
                </a:moveTo>
                <a:lnTo>
                  <a:pt x="192631" y="0"/>
                </a:lnTo>
                <a:lnTo>
                  <a:pt x="192631" y="245247"/>
                </a:lnTo>
                <a:lnTo>
                  <a:pt x="0" y="2452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17903675" y="9506548"/>
            <a:ext cx="192631" cy="245248"/>
          </a:xfrm>
          <a:custGeom>
            <a:avLst/>
            <a:gdLst/>
            <a:ahLst/>
            <a:cxnLst/>
            <a:rect r="r" b="b" t="t" l="l"/>
            <a:pathLst>
              <a:path h="245248" w="192631">
                <a:moveTo>
                  <a:pt x="0" y="0"/>
                </a:moveTo>
                <a:lnTo>
                  <a:pt x="192631" y="0"/>
                </a:lnTo>
                <a:lnTo>
                  <a:pt x="192631" y="245247"/>
                </a:lnTo>
                <a:lnTo>
                  <a:pt x="0" y="2452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2952646" y="3239447"/>
            <a:ext cx="12382708" cy="1783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560"/>
              </a:lnSpc>
              <a:spcBef>
                <a:spcPct val="0"/>
              </a:spcBef>
            </a:pPr>
            <a:r>
              <a:rPr lang="en-US" b="true" sz="10400" spc="457">
                <a:solidFill>
                  <a:srgbClr val="FFFFFF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THANK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2952646" y="4498029"/>
            <a:ext cx="12382708" cy="1783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560"/>
              </a:lnSpc>
              <a:spcBef>
                <a:spcPct val="0"/>
              </a:spcBef>
            </a:pPr>
            <a:r>
              <a:rPr lang="en-US" b="true" sz="10400" spc="457">
                <a:solidFill>
                  <a:srgbClr val="FFFFFF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YOU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4906960" y="6491293"/>
            <a:ext cx="8474081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b="true" sz="21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</a:t>
            </a:r>
            <a:r>
              <a:rPr lang="en-US" b="true" sz="21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WIPE SMART: MASTERING CREDIT WITHOUT THE STRESS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929552" y="0"/>
            <a:ext cx="10358448" cy="10287000"/>
            <a:chOff x="0" y="0"/>
            <a:chExt cx="2728151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728151" cy="2709333"/>
            </a:xfrm>
            <a:custGeom>
              <a:avLst/>
              <a:gdLst/>
              <a:ahLst/>
              <a:cxnLst/>
              <a:rect r="r" b="b" t="t" l="l"/>
              <a:pathLst>
                <a:path h="2709333" w="2728151">
                  <a:moveTo>
                    <a:pt x="0" y="0"/>
                  </a:moveTo>
                  <a:lnTo>
                    <a:pt x="2728151" y="0"/>
                  </a:lnTo>
                  <a:lnTo>
                    <a:pt x="272815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EAF1F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728151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0" y="5811606"/>
            <a:ext cx="6001216" cy="4475394"/>
            <a:chOff x="0" y="0"/>
            <a:chExt cx="1580567" cy="117870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580567" cy="1178705"/>
            </a:xfrm>
            <a:custGeom>
              <a:avLst/>
              <a:gdLst/>
              <a:ahLst/>
              <a:cxnLst/>
              <a:rect r="r" b="b" t="t" l="l"/>
              <a:pathLst>
                <a:path h="1178705" w="1580567">
                  <a:moveTo>
                    <a:pt x="0" y="0"/>
                  </a:moveTo>
                  <a:lnTo>
                    <a:pt x="1580567" y="0"/>
                  </a:lnTo>
                  <a:lnTo>
                    <a:pt x="1580567" y="1178705"/>
                  </a:lnTo>
                  <a:lnTo>
                    <a:pt x="0" y="1178705"/>
                  </a:lnTo>
                  <a:close/>
                </a:path>
              </a:pathLst>
            </a:custGeom>
            <a:solidFill>
              <a:srgbClr val="E9FAF6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580567" cy="12168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443749" y="1673641"/>
            <a:ext cx="6485803" cy="6940034"/>
            <a:chOff x="0" y="0"/>
            <a:chExt cx="1004821" cy="107519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004821" cy="1075193"/>
            </a:xfrm>
            <a:custGeom>
              <a:avLst/>
              <a:gdLst/>
              <a:ahLst/>
              <a:cxnLst/>
              <a:rect r="r" b="b" t="t" l="l"/>
              <a:pathLst>
                <a:path h="1075193" w="1004821">
                  <a:moveTo>
                    <a:pt x="0" y="0"/>
                  </a:moveTo>
                  <a:lnTo>
                    <a:pt x="1004821" y="0"/>
                  </a:lnTo>
                  <a:lnTo>
                    <a:pt x="1004821" y="1075193"/>
                  </a:lnTo>
                  <a:lnTo>
                    <a:pt x="0" y="1075193"/>
                  </a:lnTo>
                  <a:close/>
                </a:path>
              </a:pathLst>
            </a:custGeom>
            <a:blipFill>
              <a:blip r:embed="rId2"/>
              <a:stretch>
                <a:fillRect l="-30302" t="0" r="-30302" b="0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0" y="2741301"/>
            <a:ext cx="396003" cy="1334586"/>
            <a:chOff x="0" y="0"/>
            <a:chExt cx="104297" cy="351496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04297" cy="351496"/>
            </a:xfrm>
            <a:custGeom>
              <a:avLst/>
              <a:gdLst/>
              <a:ahLst/>
              <a:cxnLst/>
              <a:rect r="r" b="b" t="t" l="l"/>
              <a:pathLst>
                <a:path h="351496" w="104297">
                  <a:moveTo>
                    <a:pt x="0" y="0"/>
                  </a:moveTo>
                  <a:lnTo>
                    <a:pt x="104297" y="0"/>
                  </a:lnTo>
                  <a:lnTo>
                    <a:pt x="104297" y="351496"/>
                  </a:lnTo>
                  <a:lnTo>
                    <a:pt x="0" y="351496"/>
                  </a:lnTo>
                  <a:close/>
                </a:path>
              </a:pathLst>
            </a:custGeom>
            <a:solidFill>
              <a:srgbClr val="2BCDA6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104297" cy="3895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0" y="9369050"/>
            <a:ext cx="604914" cy="520243"/>
            <a:chOff x="0" y="0"/>
            <a:chExt cx="159319" cy="137019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59319" cy="137019"/>
            </a:xfrm>
            <a:custGeom>
              <a:avLst/>
              <a:gdLst/>
              <a:ahLst/>
              <a:cxnLst/>
              <a:rect r="r" b="b" t="t" l="l"/>
              <a:pathLst>
                <a:path h="137019" w="159319">
                  <a:moveTo>
                    <a:pt x="0" y="0"/>
                  </a:moveTo>
                  <a:lnTo>
                    <a:pt x="159319" y="0"/>
                  </a:lnTo>
                  <a:lnTo>
                    <a:pt x="159319" y="137019"/>
                  </a:lnTo>
                  <a:lnTo>
                    <a:pt x="0" y="137019"/>
                  </a:lnTo>
                  <a:close/>
                </a:path>
              </a:pathLst>
            </a:custGeom>
            <a:solidFill>
              <a:srgbClr val="2F78E1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159319" cy="1751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7891997" y="2741301"/>
            <a:ext cx="396003" cy="1334586"/>
            <a:chOff x="0" y="0"/>
            <a:chExt cx="104297" cy="351496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04297" cy="351496"/>
            </a:xfrm>
            <a:custGeom>
              <a:avLst/>
              <a:gdLst/>
              <a:ahLst/>
              <a:cxnLst/>
              <a:rect r="r" b="b" t="t" l="l"/>
              <a:pathLst>
                <a:path h="351496" w="104297">
                  <a:moveTo>
                    <a:pt x="0" y="0"/>
                  </a:moveTo>
                  <a:lnTo>
                    <a:pt x="104297" y="0"/>
                  </a:lnTo>
                  <a:lnTo>
                    <a:pt x="104297" y="351496"/>
                  </a:lnTo>
                  <a:lnTo>
                    <a:pt x="0" y="351496"/>
                  </a:lnTo>
                  <a:close/>
                </a:path>
              </a:pathLst>
            </a:custGeom>
            <a:solidFill>
              <a:srgbClr val="2F78E1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104297" cy="3895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7673881" y="9369050"/>
            <a:ext cx="614119" cy="520243"/>
            <a:chOff x="0" y="0"/>
            <a:chExt cx="161743" cy="137019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61743" cy="137019"/>
            </a:xfrm>
            <a:custGeom>
              <a:avLst/>
              <a:gdLst/>
              <a:ahLst/>
              <a:cxnLst/>
              <a:rect r="r" b="b" t="t" l="l"/>
              <a:pathLst>
                <a:path h="137019" w="161743">
                  <a:moveTo>
                    <a:pt x="0" y="0"/>
                  </a:moveTo>
                  <a:lnTo>
                    <a:pt x="161743" y="0"/>
                  </a:lnTo>
                  <a:lnTo>
                    <a:pt x="161743" y="137019"/>
                  </a:lnTo>
                  <a:lnTo>
                    <a:pt x="0" y="137019"/>
                  </a:lnTo>
                  <a:close/>
                </a:path>
              </a:pathLst>
            </a:custGeom>
            <a:solidFill>
              <a:srgbClr val="2BCDA6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38100"/>
              <a:ext cx="161743" cy="1751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393322" y="549647"/>
            <a:ext cx="40903" cy="40903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BCDA6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74078" lIns="74078" bIns="74078" rIns="74078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5" id="25"/>
          <p:cNvSpPr/>
          <p:nvPr/>
        </p:nvSpPr>
        <p:spPr>
          <a:xfrm flipH="false" flipV="false" rot="-10800000">
            <a:off x="187092" y="9506548"/>
            <a:ext cx="192631" cy="245248"/>
          </a:xfrm>
          <a:custGeom>
            <a:avLst/>
            <a:gdLst/>
            <a:ahLst/>
            <a:cxnLst/>
            <a:rect r="r" b="b" t="t" l="l"/>
            <a:pathLst>
              <a:path h="245248" w="192631">
                <a:moveTo>
                  <a:pt x="0" y="0"/>
                </a:moveTo>
                <a:lnTo>
                  <a:pt x="192631" y="0"/>
                </a:lnTo>
                <a:lnTo>
                  <a:pt x="192631" y="245247"/>
                </a:lnTo>
                <a:lnTo>
                  <a:pt x="0" y="2452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17903675" y="9506548"/>
            <a:ext cx="192631" cy="245248"/>
          </a:xfrm>
          <a:custGeom>
            <a:avLst/>
            <a:gdLst/>
            <a:ahLst/>
            <a:cxnLst/>
            <a:rect r="r" b="b" t="t" l="l"/>
            <a:pathLst>
              <a:path h="245248" w="192631">
                <a:moveTo>
                  <a:pt x="0" y="0"/>
                </a:moveTo>
                <a:lnTo>
                  <a:pt x="192631" y="0"/>
                </a:lnTo>
                <a:lnTo>
                  <a:pt x="192631" y="245247"/>
                </a:lnTo>
                <a:lnTo>
                  <a:pt x="0" y="2452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27" id="27"/>
          <p:cNvSpPr/>
          <p:nvPr/>
        </p:nvSpPr>
        <p:spPr>
          <a:xfrm>
            <a:off x="9452980" y="3047650"/>
            <a:ext cx="6605615" cy="0"/>
          </a:xfrm>
          <a:prstGeom prst="line">
            <a:avLst/>
          </a:prstGeom>
          <a:ln cap="flat" w="28575">
            <a:solidFill>
              <a:srgbClr val="2F78E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8" id="28"/>
          <p:cNvSpPr/>
          <p:nvPr/>
        </p:nvSpPr>
        <p:spPr>
          <a:xfrm>
            <a:off x="9452980" y="3813543"/>
            <a:ext cx="6605615" cy="0"/>
          </a:xfrm>
          <a:prstGeom prst="line">
            <a:avLst/>
          </a:prstGeom>
          <a:ln cap="flat" w="28575">
            <a:solidFill>
              <a:srgbClr val="2F78E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9" id="29"/>
          <p:cNvSpPr/>
          <p:nvPr/>
        </p:nvSpPr>
        <p:spPr>
          <a:xfrm>
            <a:off x="9452980" y="4579436"/>
            <a:ext cx="6605615" cy="0"/>
          </a:xfrm>
          <a:prstGeom prst="line">
            <a:avLst/>
          </a:prstGeom>
          <a:ln cap="flat" w="28575">
            <a:solidFill>
              <a:srgbClr val="2F78E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0" id="30"/>
          <p:cNvSpPr/>
          <p:nvPr/>
        </p:nvSpPr>
        <p:spPr>
          <a:xfrm>
            <a:off x="9452980" y="5345329"/>
            <a:ext cx="6605615" cy="0"/>
          </a:xfrm>
          <a:prstGeom prst="line">
            <a:avLst/>
          </a:prstGeom>
          <a:ln cap="flat" w="28575">
            <a:solidFill>
              <a:srgbClr val="2F78E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1" id="31"/>
          <p:cNvSpPr/>
          <p:nvPr/>
        </p:nvSpPr>
        <p:spPr>
          <a:xfrm>
            <a:off x="9452980" y="6111222"/>
            <a:ext cx="6605615" cy="0"/>
          </a:xfrm>
          <a:prstGeom prst="line">
            <a:avLst/>
          </a:prstGeom>
          <a:ln cap="flat" w="28575">
            <a:solidFill>
              <a:srgbClr val="2F78E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2" id="32"/>
          <p:cNvSpPr/>
          <p:nvPr/>
        </p:nvSpPr>
        <p:spPr>
          <a:xfrm>
            <a:off x="9452980" y="6877114"/>
            <a:ext cx="6605615" cy="0"/>
          </a:xfrm>
          <a:prstGeom prst="line">
            <a:avLst/>
          </a:prstGeom>
          <a:ln cap="flat" w="28575">
            <a:solidFill>
              <a:srgbClr val="2F78E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3" id="33"/>
          <p:cNvSpPr/>
          <p:nvPr/>
        </p:nvSpPr>
        <p:spPr>
          <a:xfrm>
            <a:off x="9452980" y="7643007"/>
            <a:ext cx="6605615" cy="0"/>
          </a:xfrm>
          <a:prstGeom prst="line">
            <a:avLst/>
          </a:prstGeom>
          <a:ln cap="flat" w="28575">
            <a:solidFill>
              <a:srgbClr val="2F78E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4" id="34"/>
          <p:cNvSpPr/>
          <p:nvPr/>
        </p:nvSpPr>
        <p:spPr>
          <a:xfrm flipH="false" flipV="false" rot="0">
            <a:off x="7092090" y="4306196"/>
            <a:ext cx="1674924" cy="1674924"/>
          </a:xfrm>
          <a:custGeom>
            <a:avLst/>
            <a:gdLst/>
            <a:ahLst/>
            <a:cxnLst/>
            <a:rect r="r" b="b" t="t" l="l"/>
            <a:pathLst>
              <a:path h="1674924" w="1674924">
                <a:moveTo>
                  <a:pt x="0" y="0"/>
                </a:moveTo>
                <a:lnTo>
                  <a:pt x="1674924" y="0"/>
                </a:lnTo>
                <a:lnTo>
                  <a:pt x="1674924" y="1674925"/>
                </a:lnTo>
                <a:lnTo>
                  <a:pt x="0" y="167492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5" id="35"/>
          <p:cNvSpPr txBox="true"/>
          <p:nvPr/>
        </p:nvSpPr>
        <p:spPr>
          <a:xfrm rot="0">
            <a:off x="16113605" y="371475"/>
            <a:ext cx="1560276" cy="2642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235"/>
              </a:lnSpc>
              <a:spcBef>
                <a:spcPct val="0"/>
              </a:spcBef>
            </a:pPr>
            <a:r>
              <a:rPr lang="en-US" b="true" sz="1596" spc="-63">
                <a:solidFill>
                  <a:srgbClr val="2C2C2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Presentation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8603466" y="9488553"/>
            <a:ext cx="759435" cy="273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2C2C2C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10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8461077" y="9488553"/>
            <a:ext cx="759435" cy="273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2C2C2C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/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8680463" y="9422491"/>
            <a:ext cx="473062" cy="3657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  <a:spcBef>
                <a:spcPct val="0"/>
              </a:spcBef>
            </a:pPr>
            <a:r>
              <a:rPr lang="en-US" b="true" sz="2100">
                <a:solidFill>
                  <a:srgbClr val="2C2C2C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rPr>
              <a:t>02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9452980" y="2572555"/>
            <a:ext cx="5874838" cy="4153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8"/>
              </a:lnSpc>
            </a:pPr>
            <a:r>
              <a:rPr lang="en-US" b="true" sz="2398" spc="-105">
                <a:solidFill>
                  <a:srgbClr val="2C2C2C"/>
                </a:solidFill>
                <a:latin typeface="Barlow Condensed Semi-Bold"/>
                <a:ea typeface="Barlow Condensed Semi-Bold"/>
                <a:cs typeface="Barlow Condensed Semi-Bold"/>
                <a:sym typeface="Barlow Condensed Semi-Bold"/>
              </a:rPr>
              <a:t>Context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5327818" y="2572555"/>
            <a:ext cx="730777" cy="4153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358"/>
              </a:lnSpc>
              <a:spcBef>
                <a:spcPct val="0"/>
              </a:spcBef>
            </a:pPr>
            <a:r>
              <a:rPr lang="en-US" b="true" sz="2398" spc="-105">
                <a:solidFill>
                  <a:srgbClr val="2C2C2C"/>
                </a:solidFill>
                <a:latin typeface="Barlow Condensed Semi-Bold"/>
                <a:ea typeface="Barlow Condensed Semi-Bold"/>
                <a:cs typeface="Barlow Condensed Semi-Bold"/>
                <a:sym typeface="Barlow Condensed Semi-Bold"/>
              </a:rPr>
              <a:t>03 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9452980" y="3338448"/>
            <a:ext cx="5874838" cy="4153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8"/>
              </a:lnSpc>
              <a:spcBef>
                <a:spcPct val="0"/>
              </a:spcBef>
            </a:pPr>
            <a:r>
              <a:rPr lang="en-US" b="true" sz="2398" spc="-105">
                <a:solidFill>
                  <a:srgbClr val="2C2C2C"/>
                </a:solidFill>
                <a:latin typeface="Barlow Condensed Semi-Bold"/>
                <a:ea typeface="Barlow Condensed Semi-Bold"/>
                <a:cs typeface="Barlow Condensed Semi-Bold"/>
                <a:sym typeface="Barlow Condensed Semi-Bold"/>
              </a:rPr>
              <a:t>Hypothesis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15327818" y="3338448"/>
            <a:ext cx="730777" cy="4153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358"/>
              </a:lnSpc>
              <a:spcBef>
                <a:spcPct val="0"/>
              </a:spcBef>
            </a:pPr>
            <a:r>
              <a:rPr lang="en-US" b="true" sz="2398" spc="-105">
                <a:solidFill>
                  <a:srgbClr val="2C2C2C"/>
                </a:solidFill>
                <a:latin typeface="Barlow Condensed Semi-Bold"/>
                <a:ea typeface="Barlow Condensed Semi-Bold"/>
                <a:cs typeface="Barlow Condensed Semi-Bold"/>
                <a:sym typeface="Barlow Condensed Semi-Bold"/>
              </a:rPr>
              <a:t>06 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9452980" y="4104341"/>
            <a:ext cx="5874838" cy="4153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8"/>
              </a:lnSpc>
              <a:spcBef>
                <a:spcPct val="0"/>
              </a:spcBef>
            </a:pPr>
            <a:r>
              <a:rPr lang="en-US" b="true" sz="2398" spc="-105">
                <a:solidFill>
                  <a:srgbClr val="2C2C2C"/>
                </a:solidFill>
                <a:latin typeface="Barlow Condensed Semi-Bold"/>
                <a:ea typeface="Barlow Condensed Semi-Bold"/>
                <a:cs typeface="Barlow Condensed Semi-Bold"/>
                <a:sym typeface="Barlow Condensed Semi-Bold"/>
              </a:rPr>
              <a:t>Data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15327818" y="4104341"/>
            <a:ext cx="730777" cy="4153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358"/>
              </a:lnSpc>
              <a:spcBef>
                <a:spcPct val="0"/>
              </a:spcBef>
            </a:pPr>
            <a:r>
              <a:rPr lang="en-US" b="true" sz="2398" spc="-105">
                <a:solidFill>
                  <a:srgbClr val="2C2C2C"/>
                </a:solidFill>
                <a:latin typeface="Barlow Condensed Semi-Bold"/>
                <a:ea typeface="Barlow Condensed Semi-Bold"/>
                <a:cs typeface="Barlow Condensed Semi-Bold"/>
                <a:sym typeface="Barlow Condensed Semi-Bold"/>
              </a:rPr>
              <a:t>08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9452980" y="4870234"/>
            <a:ext cx="5874838" cy="4153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8"/>
              </a:lnSpc>
              <a:spcBef>
                <a:spcPct val="0"/>
              </a:spcBef>
            </a:pPr>
            <a:r>
              <a:rPr lang="en-US" b="true" sz="2398" spc="-105">
                <a:solidFill>
                  <a:srgbClr val="2C2C2C"/>
                </a:solidFill>
                <a:latin typeface="Barlow Condensed Semi-Bold"/>
                <a:ea typeface="Barlow Condensed Semi-Bold"/>
                <a:cs typeface="Barlow Condensed Semi-Bold"/>
                <a:sym typeface="Barlow Condensed Semi-Bold"/>
              </a:rPr>
              <a:t>Model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15327818" y="4870234"/>
            <a:ext cx="730777" cy="4153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358"/>
              </a:lnSpc>
              <a:spcBef>
                <a:spcPct val="0"/>
              </a:spcBef>
            </a:pPr>
            <a:r>
              <a:rPr lang="en-US" b="true" sz="2398" spc="-105">
                <a:solidFill>
                  <a:srgbClr val="2C2C2C"/>
                </a:solidFill>
                <a:latin typeface="Barlow Condensed Semi-Bold"/>
                <a:ea typeface="Barlow Condensed Semi-Bold"/>
                <a:cs typeface="Barlow Condensed Semi-Bold"/>
                <a:sym typeface="Barlow Condensed Semi-Bold"/>
              </a:rPr>
              <a:t>10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9452980" y="5636127"/>
            <a:ext cx="5874838" cy="4153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8"/>
              </a:lnSpc>
              <a:spcBef>
                <a:spcPct val="0"/>
              </a:spcBef>
            </a:pPr>
            <a:r>
              <a:rPr lang="en-US" b="true" sz="2398" spc="-105">
                <a:solidFill>
                  <a:srgbClr val="2C2C2C"/>
                </a:solidFill>
                <a:latin typeface="Barlow Condensed Semi-Bold"/>
                <a:ea typeface="Barlow Condensed Semi-Bold"/>
                <a:cs typeface="Barlow Condensed Semi-Bold"/>
                <a:sym typeface="Barlow Condensed Semi-Bold"/>
              </a:rPr>
              <a:t>Results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15327818" y="5636127"/>
            <a:ext cx="730777" cy="4153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358"/>
              </a:lnSpc>
              <a:spcBef>
                <a:spcPct val="0"/>
              </a:spcBef>
            </a:pPr>
            <a:r>
              <a:rPr lang="en-US" b="true" sz="2398" spc="-105">
                <a:solidFill>
                  <a:srgbClr val="2C2C2C"/>
                </a:solidFill>
                <a:latin typeface="Barlow Condensed Semi-Bold"/>
                <a:ea typeface="Barlow Condensed Semi-Bold"/>
                <a:cs typeface="Barlow Condensed Semi-Bold"/>
                <a:sym typeface="Barlow Condensed Semi-Bold"/>
              </a:rPr>
              <a:t>13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9452980" y="6402020"/>
            <a:ext cx="5874838" cy="4153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8"/>
              </a:lnSpc>
              <a:spcBef>
                <a:spcPct val="0"/>
              </a:spcBef>
            </a:pPr>
            <a:r>
              <a:rPr lang="en-US" b="true" sz="2398" spc="-105">
                <a:solidFill>
                  <a:srgbClr val="2C2C2C"/>
                </a:solidFill>
                <a:latin typeface="Barlow Condensed Semi-Bold"/>
                <a:ea typeface="Barlow Condensed Semi-Bold"/>
                <a:cs typeface="Barlow Condensed Semi-Bold"/>
                <a:sym typeface="Barlow Condensed Semi-Bold"/>
              </a:rPr>
              <a:t>Threats to Validity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15327818" y="6402020"/>
            <a:ext cx="730777" cy="4153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358"/>
              </a:lnSpc>
              <a:spcBef>
                <a:spcPct val="0"/>
              </a:spcBef>
            </a:pPr>
            <a:r>
              <a:rPr lang="en-US" b="true" sz="2398" spc="-105">
                <a:solidFill>
                  <a:srgbClr val="2C2C2C"/>
                </a:solidFill>
                <a:latin typeface="Barlow Condensed Semi-Bold"/>
                <a:ea typeface="Barlow Condensed Semi-Bold"/>
                <a:cs typeface="Barlow Condensed Semi-Bold"/>
                <a:sym typeface="Barlow Condensed Semi-Bold"/>
              </a:rPr>
              <a:t>15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9452980" y="7167913"/>
            <a:ext cx="5874838" cy="4153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8"/>
              </a:lnSpc>
              <a:spcBef>
                <a:spcPct val="0"/>
              </a:spcBef>
            </a:pPr>
            <a:r>
              <a:rPr lang="en-US" b="true" sz="2398" spc="-105">
                <a:solidFill>
                  <a:srgbClr val="2C2C2C"/>
                </a:solidFill>
                <a:latin typeface="Barlow Condensed Semi-Bold"/>
                <a:ea typeface="Barlow Condensed Semi-Bold"/>
                <a:cs typeface="Barlow Condensed Semi-Bold"/>
                <a:sym typeface="Barlow Condensed Semi-Bold"/>
              </a:rPr>
              <a:t>Conclusion</a:t>
            </a:r>
          </a:p>
        </p:txBody>
      </p:sp>
      <p:sp>
        <p:nvSpPr>
          <p:cNvPr name="TextBox 52" id="52"/>
          <p:cNvSpPr txBox="true"/>
          <p:nvPr/>
        </p:nvSpPr>
        <p:spPr>
          <a:xfrm rot="0">
            <a:off x="15327818" y="7167913"/>
            <a:ext cx="730777" cy="4153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358"/>
              </a:lnSpc>
              <a:spcBef>
                <a:spcPct val="0"/>
              </a:spcBef>
            </a:pPr>
            <a:r>
              <a:rPr lang="en-US" b="true" sz="2398" spc="-105">
                <a:solidFill>
                  <a:srgbClr val="2C2C2C"/>
                </a:solidFill>
                <a:latin typeface="Barlow Condensed Semi-Bold"/>
                <a:ea typeface="Barlow Condensed Semi-Bold"/>
                <a:cs typeface="Barlow Condensed Semi-Bold"/>
                <a:sym typeface="Barlow Condensed Semi-Bold"/>
              </a:rPr>
              <a:t>16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5811606"/>
            <a:ext cx="6001216" cy="4475394"/>
            <a:chOff x="0" y="0"/>
            <a:chExt cx="1580567" cy="117870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580567" cy="1178705"/>
            </a:xfrm>
            <a:custGeom>
              <a:avLst/>
              <a:gdLst/>
              <a:ahLst/>
              <a:cxnLst/>
              <a:rect r="r" b="b" t="t" l="l"/>
              <a:pathLst>
                <a:path h="1178705" w="1580567">
                  <a:moveTo>
                    <a:pt x="0" y="0"/>
                  </a:moveTo>
                  <a:lnTo>
                    <a:pt x="1580567" y="0"/>
                  </a:lnTo>
                  <a:lnTo>
                    <a:pt x="1580567" y="1178705"/>
                  </a:lnTo>
                  <a:lnTo>
                    <a:pt x="0" y="1178705"/>
                  </a:lnTo>
                  <a:close/>
                </a:path>
              </a:pathLst>
            </a:custGeom>
            <a:solidFill>
              <a:srgbClr val="E9FAF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580567" cy="12168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252168" y="3135015"/>
            <a:ext cx="7677384" cy="3734738"/>
            <a:chOff x="0" y="0"/>
            <a:chExt cx="1189428" cy="57860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189428" cy="578609"/>
            </a:xfrm>
            <a:custGeom>
              <a:avLst/>
              <a:gdLst/>
              <a:ahLst/>
              <a:cxnLst/>
              <a:rect r="r" b="b" t="t" l="l"/>
              <a:pathLst>
                <a:path h="578609" w="1189428">
                  <a:moveTo>
                    <a:pt x="0" y="0"/>
                  </a:moveTo>
                  <a:lnTo>
                    <a:pt x="1189428" y="0"/>
                  </a:lnTo>
                  <a:lnTo>
                    <a:pt x="1189428" y="578609"/>
                  </a:lnTo>
                  <a:lnTo>
                    <a:pt x="0" y="578609"/>
                  </a:lnTo>
                  <a:close/>
                </a:path>
              </a:pathLst>
            </a:custGeom>
            <a:blipFill>
              <a:blip r:embed="rId2"/>
              <a:stretch>
                <a:fillRect l="0" t="-18479" r="0" b="-18479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5763288" y="0"/>
            <a:ext cx="12524712" cy="10287000"/>
            <a:chOff x="0" y="0"/>
            <a:chExt cx="3298689" cy="270933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298689" cy="2709333"/>
            </a:xfrm>
            <a:custGeom>
              <a:avLst/>
              <a:gdLst/>
              <a:ahLst/>
              <a:cxnLst/>
              <a:rect r="r" b="b" t="t" l="l"/>
              <a:pathLst>
                <a:path h="2709333" w="3298689">
                  <a:moveTo>
                    <a:pt x="0" y="0"/>
                  </a:moveTo>
                  <a:lnTo>
                    <a:pt x="3298689" y="0"/>
                  </a:lnTo>
                  <a:lnTo>
                    <a:pt x="3298689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EAF1FC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3298689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0" y="9369050"/>
            <a:ext cx="604914" cy="520243"/>
            <a:chOff x="0" y="0"/>
            <a:chExt cx="159319" cy="137019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59319" cy="137019"/>
            </a:xfrm>
            <a:custGeom>
              <a:avLst/>
              <a:gdLst/>
              <a:ahLst/>
              <a:cxnLst/>
              <a:rect r="r" b="b" t="t" l="l"/>
              <a:pathLst>
                <a:path h="137019" w="159319">
                  <a:moveTo>
                    <a:pt x="0" y="0"/>
                  </a:moveTo>
                  <a:lnTo>
                    <a:pt x="159319" y="0"/>
                  </a:lnTo>
                  <a:lnTo>
                    <a:pt x="159319" y="137019"/>
                  </a:lnTo>
                  <a:lnTo>
                    <a:pt x="0" y="137019"/>
                  </a:lnTo>
                  <a:close/>
                </a:path>
              </a:pathLst>
            </a:custGeom>
            <a:solidFill>
              <a:srgbClr val="2F78E1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159319" cy="1751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7891997" y="2741301"/>
            <a:ext cx="396003" cy="1334586"/>
            <a:chOff x="0" y="0"/>
            <a:chExt cx="104297" cy="351496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04297" cy="351496"/>
            </a:xfrm>
            <a:custGeom>
              <a:avLst/>
              <a:gdLst/>
              <a:ahLst/>
              <a:cxnLst/>
              <a:rect r="r" b="b" t="t" l="l"/>
              <a:pathLst>
                <a:path h="351496" w="104297">
                  <a:moveTo>
                    <a:pt x="0" y="0"/>
                  </a:moveTo>
                  <a:lnTo>
                    <a:pt x="104297" y="0"/>
                  </a:lnTo>
                  <a:lnTo>
                    <a:pt x="104297" y="351496"/>
                  </a:lnTo>
                  <a:lnTo>
                    <a:pt x="0" y="351496"/>
                  </a:lnTo>
                  <a:close/>
                </a:path>
              </a:pathLst>
            </a:custGeom>
            <a:solidFill>
              <a:srgbClr val="2F78E1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104297" cy="3895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7673881" y="9369050"/>
            <a:ext cx="614119" cy="520243"/>
            <a:chOff x="0" y="0"/>
            <a:chExt cx="161743" cy="137019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61743" cy="137019"/>
            </a:xfrm>
            <a:custGeom>
              <a:avLst/>
              <a:gdLst/>
              <a:ahLst/>
              <a:cxnLst/>
              <a:rect r="r" b="b" t="t" l="l"/>
              <a:pathLst>
                <a:path h="137019" w="161743">
                  <a:moveTo>
                    <a:pt x="0" y="0"/>
                  </a:moveTo>
                  <a:lnTo>
                    <a:pt x="161743" y="0"/>
                  </a:lnTo>
                  <a:lnTo>
                    <a:pt x="161743" y="137019"/>
                  </a:lnTo>
                  <a:lnTo>
                    <a:pt x="0" y="137019"/>
                  </a:lnTo>
                  <a:close/>
                </a:path>
              </a:pathLst>
            </a:custGeom>
            <a:solidFill>
              <a:srgbClr val="2BCDA6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161743" cy="1751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393322" y="549647"/>
            <a:ext cx="40903" cy="40903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BCDA6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74078" lIns="74078" bIns="74078" rIns="74078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16113605" y="371475"/>
            <a:ext cx="1560276" cy="2642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235"/>
              </a:lnSpc>
              <a:spcBef>
                <a:spcPct val="0"/>
              </a:spcBef>
            </a:pPr>
            <a:r>
              <a:rPr lang="en-US" b="true" sz="1596" spc="-63">
                <a:solidFill>
                  <a:srgbClr val="2C2C2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Presentation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8603466" y="9488553"/>
            <a:ext cx="759435" cy="273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2C2C2C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10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8461077" y="9488553"/>
            <a:ext cx="759435" cy="273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2C2C2C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/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8680463" y="9422491"/>
            <a:ext cx="473062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  <a:spcBef>
                <a:spcPct val="0"/>
              </a:spcBef>
            </a:pPr>
            <a:r>
              <a:rPr lang="en-US" b="true" sz="2100">
                <a:solidFill>
                  <a:srgbClr val="2C2C2C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rPr>
              <a:t>04</a:t>
            </a:r>
          </a:p>
        </p:txBody>
      </p:sp>
      <p:sp>
        <p:nvSpPr>
          <p:cNvPr name="Freeform 26" id="26"/>
          <p:cNvSpPr/>
          <p:nvPr/>
        </p:nvSpPr>
        <p:spPr>
          <a:xfrm flipH="false" flipV="false" rot="-10800000">
            <a:off x="187092" y="9506548"/>
            <a:ext cx="192631" cy="245248"/>
          </a:xfrm>
          <a:custGeom>
            <a:avLst/>
            <a:gdLst/>
            <a:ahLst/>
            <a:cxnLst/>
            <a:rect r="r" b="b" t="t" l="l"/>
            <a:pathLst>
              <a:path h="245248" w="192631">
                <a:moveTo>
                  <a:pt x="0" y="0"/>
                </a:moveTo>
                <a:lnTo>
                  <a:pt x="192631" y="0"/>
                </a:lnTo>
                <a:lnTo>
                  <a:pt x="192631" y="245247"/>
                </a:lnTo>
                <a:lnTo>
                  <a:pt x="0" y="2452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17903675" y="9506548"/>
            <a:ext cx="192631" cy="245248"/>
          </a:xfrm>
          <a:custGeom>
            <a:avLst/>
            <a:gdLst/>
            <a:ahLst/>
            <a:cxnLst/>
            <a:rect r="r" b="b" t="t" l="l"/>
            <a:pathLst>
              <a:path h="245248" w="192631">
                <a:moveTo>
                  <a:pt x="0" y="0"/>
                </a:moveTo>
                <a:lnTo>
                  <a:pt x="192631" y="0"/>
                </a:lnTo>
                <a:lnTo>
                  <a:pt x="192631" y="245247"/>
                </a:lnTo>
                <a:lnTo>
                  <a:pt x="0" y="2452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8" id="28"/>
          <p:cNvSpPr txBox="true"/>
          <p:nvPr/>
        </p:nvSpPr>
        <p:spPr>
          <a:xfrm rot="0">
            <a:off x="7228859" y="2023958"/>
            <a:ext cx="7082993" cy="962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840"/>
              </a:lnSpc>
              <a:spcBef>
                <a:spcPct val="0"/>
              </a:spcBef>
            </a:pPr>
            <a:r>
              <a:rPr lang="en-US" sz="5600" b="true">
                <a:solidFill>
                  <a:srgbClr val="2C2C2C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Context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7228859" y="3303819"/>
            <a:ext cx="9664884" cy="45110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23"/>
              </a:lnSpc>
            </a:pPr>
            <a:r>
              <a:rPr lang="en-US" sz="2453" b="true">
                <a:solidFill>
                  <a:srgbClr val="2C2C2C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Problem Setting</a:t>
            </a:r>
          </a:p>
          <a:p>
            <a:pPr algn="l" marL="529712" indent="-264856" lvl="1">
              <a:lnSpc>
                <a:spcPts val="4023"/>
              </a:lnSpc>
              <a:buFont typeface="Arial"/>
              <a:buChar char="•"/>
            </a:pPr>
            <a:r>
              <a:rPr lang="en-US" sz="2453">
                <a:solidFill>
                  <a:srgbClr val="2C2C2C"/>
                </a:solidFill>
                <a:latin typeface="Montserrat"/>
                <a:ea typeface="Montserrat"/>
                <a:cs typeface="Montserrat"/>
                <a:sym typeface="Montserrat"/>
              </a:rPr>
              <a:t>Appl</a:t>
            </a:r>
            <a:r>
              <a:rPr lang="en-US" sz="2453">
                <a:solidFill>
                  <a:srgbClr val="2C2C2C"/>
                </a:solidFill>
                <a:latin typeface="Montserrat"/>
                <a:ea typeface="Montserrat"/>
                <a:cs typeface="Montserrat"/>
                <a:sym typeface="Montserrat"/>
              </a:rPr>
              <a:t>icants with limited or non-traditional credit history</a:t>
            </a:r>
          </a:p>
          <a:p>
            <a:pPr algn="l" marL="529712" indent="-264856" lvl="1">
              <a:lnSpc>
                <a:spcPts val="4023"/>
              </a:lnSpc>
              <a:buFont typeface="Arial"/>
              <a:buChar char="•"/>
            </a:pPr>
            <a:r>
              <a:rPr lang="en-US" sz="2453">
                <a:solidFill>
                  <a:srgbClr val="2C2C2C"/>
                </a:solidFill>
                <a:latin typeface="Montserrat"/>
                <a:ea typeface="Montserrat"/>
                <a:cs typeface="Montserrat"/>
                <a:sym typeface="Montserrat"/>
              </a:rPr>
              <a:t>Need probabilistic risk ranking (not rule-based decisions)</a:t>
            </a:r>
          </a:p>
          <a:p>
            <a:pPr algn="l">
              <a:lnSpc>
                <a:spcPts val="4023"/>
              </a:lnSpc>
            </a:pPr>
          </a:p>
          <a:p>
            <a:pPr algn="l">
              <a:lnSpc>
                <a:spcPts val="4023"/>
              </a:lnSpc>
            </a:pPr>
            <a:r>
              <a:rPr lang="en-US" sz="2453" b="true">
                <a:solidFill>
                  <a:srgbClr val="2C2C2C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Objective</a:t>
            </a:r>
          </a:p>
          <a:p>
            <a:pPr algn="l" marL="529712" indent="-264856" lvl="1">
              <a:lnSpc>
                <a:spcPts val="4023"/>
              </a:lnSpc>
              <a:buFont typeface="Arial"/>
              <a:buChar char="•"/>
            </a:pPr>
            <a:r>
              <a:rPr lang="en-US" sz="2453">
                <a:solidFill>
                  <a:srgbClr val="2C2C2C"/>
                </a:solidFill>
                <a:latin typeface="Montserrat"/>
                <a:ea typeface="Montserrat"/>
                <a:cs typeface="Montserrat"/>
                <a:sym typeface="Montserrat"/>
              </a:rPr>
              <a:t>Ra</a:t>
            </a:r>
            <a:r>
              <a:rPr lang="en-US" sz="2453">
                <a:solidFill>
                  <a:srgbClr val="2C2C2C"/>
                </a:solidFill>
                <a:latin typeface="Montserrat"/>
                <a:ea typeface="Montserrat"/>
                <a:cs typeface="Montserrat"/>
                <a:sym typeface="Montserrat"/>
              </a:rPr>
              <a:t>nk applicants by default risk to support smarter approve / review / decline decisions</a:t>
            </a:r>
          </a:p>
          <a:p>
            <a:pPr algn="l" marL="529712" indent="-264856" lvl="1">
              <a:lnSpc>
                <a:spcPts val="4023"/>
              </a:lnSpc>
              <a:buFont typeface="Arial"/>
              <a:buChar char="•"/>
            </a:pPr>
            <a:r>
              <a:rPr lang="en-US" sz="2453">
                <a:solidFill>
                  <a:srgbClr val="2C2C2C"/>
                </a:solidFill>
                <a:latin typeface="Montserrat"/>
                <a:ea typeface="Montserrat"/>
                <a:cs typeface="Montserrat"/>
                <a:sym typeface="Montserrat"/>
              </a:rPr>
              <a:t>Opt</a:t>
            </a:r>
            <a:r>
              <a:rPr lang="en-US" sz="2453">
                <a:solidFill>
                  <a:srgbClr val="2C2C2C"/>
                </a:solidFill>
                <a:latin typeface="Montserrat"/>
                <a:ea typeface="Montserrat"/>
                <a:cs typeface="Montserrat"/>
                <a:sym typeface="Montserrat"/>
              </a:rPr>
              <a:t>imize ranking quality under operational constraints</a:t>
            </a:r>
          </a:p>
          <a:p>
            <a:pPr algn="l">
              <a:lnSpc>
                <a:spcPts val="4023"/>
              </a:lnSpc>
            </a:pPr>
          </a:p>
        </p:txBody>
      </p:sp>
      <p:grpSp>
        <p:nvGrpSpPr>
          <p:cNvPr name="Group 30" id="30"/>
          <p:cNvGrpSpPr/>
          <p:nvPr/>
        </p:nvGrpSpPr>
        <p:grpSpPr>
          <a:xfrm rot="0">
            <a:off x="0" y="2741301"/>
            <a:ext cx="396003" cy="1334586"/>
            <a:chOff x="0" y="0"/>
            <a:chExt cx="104297" cy="351496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104297" cy="351496"/>
            </a:xfrm>
            <a:custGeom>
              <a:avLst/>
              <a:gdLst/>
              <a:ahLst/>
              <a:cxnLst/>
              <a:rect r="r" b="b" t="t" l="l"/>
              <a:pathLst>
                <a:path h="351496" w="104297">
                  <a:moveTo>
                    <a:pt x="0" y="0"/>
                  </a:moveTo>
                  <a:lnTo>
                    <a:pt x="104297" y="0"/>
                  </a:lnTo>
                  <a:lnTo>
                    <a:pt x="104297" y="351496"/>
                  </a:lnTo>
                  <a:lnTo>
                    <a:pt x="0" y="351496"/>
                  </a:lnTo>
                  <a:close/>
                </a:path>
              </a:pathLst>
            </a:custGeom>
            <a:solidFill>
              <a:srgbClr val="2BCDA6"/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-38100"/>
              <a:ext cx="104297" cy="3895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33" id="33"/>
          <p:cNvSpPr/>
          <p:nvPr/>
        </p:nvSpPr>
        <p:spPr>
          <a:xfrm flipH="false" flipV="false" rot="0">
            <a:off x="4925826" y="4306038"/>
            <a:ext cx="1674924" cy="1674924"/>
          </a:xfrm>
          <a:custGeom>
            <a:avLst/>
            <a:gdLst/>
            <a:ahLst/>
            <a:cxnLst/>
            <a:rect r="r" b="b" t="t" l="l"/>
            <a:pathLst>
              <a:path h="1674924" w="1674924">
                <a:moveTo>
                  <a:pt x="0" y="0"/>
                </a:moveTo>
                <a:lnTo>
                  <a:pt x="1674925" y="0"/>
                </a:lnTo>
                <a:lnTo>
                  <a:pt x="1674925" y="1674924"/>
                </a:lnTo>
                <a:lnTo>
                  <a:pt x="0" y="167492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5811606"/>
            <a:ext cx="6001216" cy="4475394"/>
            <a:chOff x="0" y="0"/>
            <a:chExt cx="1580567" cy="117870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580567" cy="1178705"/>
            </a:xfrm>
            <a:custGeom>
              <a:avLst/>
              <a:gdLst/>
              <a:ahLst/>
              <a:cxnLst/>
              <a:rect r="r" b="b" t="t" l="l"/>
              <a:pathLst>
                <a:path h="1178705" w="1580567">
                  <a:moveTo>
                    <a:pt x="0" y="0"/>
                  </a:moveTo>
                  <a:lnTo>
                    <a:pt x="1580567" y="0"/>
                  </a:lnTo>
                  <a:lnTo>
                    <a:pt x="1580567" y="1178705"/>
                  </a:lnTo>
                  <a:lnTo>
                    <a:pt x="0" y="1178705"/>
                  </a:lnTo>
                  <a:close/>
                </a:path>
              </a:pathLst>
            </a:custGeom>
            <a:solidFill>
              <a:srgbClr val="E9FAF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580567" cy="12168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995384" y="0"/>
            <a:ext cx="16292616" cy="10287000"/>
            <a:chOff x="0" y="0"/>
            <a:chExt cx="4291059" cy="270933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291059" cy="2709333"/>
            </a:xfrm>
            <a:custGeom>
              <a:avLst/>
              <a:gdLst/>
              <a:ahLst/>
              <a:cxnLst/>
              <a:rect r="r" b="b" t="t" l="l"/>
              <a:pathLst>
                <a:path h="2709333" w="4291059">
                  <a:moveTo>
                    <a:pt x="0" y="0"/>
                  </a:moveTo>
                  <a:lnTo>
                    <a:pt x="4291059" y="0"/>
                  </a:lnTo>
                  <a:lnTo>
                    <a:pt x="4291059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EAF1FC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291059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0" y="9369050"/>
            <a:ext cx="604914" cy="520243"/>
            <a:chOff x="0" y="0"/>
            <a:chExt cx="159319" cy="13701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59319" cy="137019"/>
            </a:xfrm>
            <a:custGeom>
              <a:avLst/>
              <a:gdLst/>
              <a:ahLst/>
              <a:cxnLst/>
              <a:rect r="r" b="b" t="t" l="l"/>
              <a:pathLst>
                <a:path h="137019" w="159319">
                  <a:moveTo>
                    <a:pt x="0" y="0"/>
                  </a:moveTo>
                  <a:lnTo>
                    <a:pt x="159319" y="0"/>
                  </a:lnTo>
                  <a:lnTo>
                    <a:pt x="159319" y="137019"/>
                  </a:lnTo>
                  <a:lnTo>
                    <a:pt x="0" y="137019"/>
                  </a:lnTo>
                  <a:close/>
                </a:path>
              </a:pathLst>
            </a:custGeom>
            <a:solidFill>
              <a:srgbClr val="2F78E1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59319" cy="1751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7891997" y="2741301"/>
            <a:ext cx="396003" cy="1334586"/>
            <a:chOff x="0" y="0"/>
            <a:chExt cx="104297" cy="351496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04297" cy="351496"/>
            </a:xfrm>
            <a:custGeom>
              <a:avLst/>
              <a:gdLst/>
              <a:ahLst/>
              <a:cxnLst/>
              <a:rect r="r" b="b" t="t" l="l"/>
              <a:pathLst>
                <a:path h="351496" w="104297">
                  <a:moveTo>
                    <a:pt x="0" y="0"/>
                  </a:moveTo>
                  <a:lnTo>
                    <a:pt x="104297" y="0"/>
                  </a:lnTo>
                  <a:lnTo>
                    <a:pt x="104297" y="351496"/>
                  </a:lnTo>
                  <a:lnTo>
                    <a:pt x="0" y="351496"/>
                  </a:lnTo>
                  <a:close/>
                </a:path>
              </a:pathLst>
            </a:custGeom>
            <a:solidFill>
              <a:srgbClr val="2F78E1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104297" cy="3895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7673881" y="9369050"/>
            <a:ext cx="614119" cy="520243"/>
            <a:chOff x="0" y="0"/>
            <a:chExt cx="161743" cy="137019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61743" cy="137019"/>
            </a:xfrm>
            <a:custGeom>
              <a:avLst/>
              <a:gdLst/>
              <a:ahLst/>
              <a:cxnLst/>
              <a:rect r="r" b="b" t="t" l="l"/>
              <a:pathLst>
                <a:path h="137019" w="161743">
                  <a:moveTo>
                    <a:pt x="0" y="0"/>
                  </a:moveTo>
                  <a:lnTo>
                    <a:pt x="161743" y="0"/>
                  </a:lnTo>
                  <a:lnTo>
                    <a:pt x="161743" y="137019"/>
                  </a:lnTo>
                  <a:lnTo>
                    <a:pt x="0" y="137019"/>
                  </a:lnTo>
                  <a:close/>
                </a:path>
              </a:pathLst>
            </a:custGeom>
            <a:solidFill>
              <a:srgbClr val="2BCDA6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161743" cy="1751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393322" y="549647"/>
            <a:ext cx="40903" cy="40903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BCDA6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74078" lIns="74078" bIns="74078" rIns="74078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16113605" y="371475"/>
            <a:ext cx="1560276" cy="2642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235"/>
              </a:lnSpc>
              <a:spcBef>
                <a:spcPct val="0"/>
              </a:spcBef>
            </a:pPr>
            <a:r>
              <a:rPr lang="en-US" b="true" sz="1596" spc="-63">
                <a:solidFill>
                  <a:srgbClr val="2C2C2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Presentation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8603466" y="9488553"/>
            <a:ext cx="759435" cy="273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2C2C2C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10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8461077" y="9488553"/>
            <a:ext cx="759435" cy="273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2C2C2C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/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8680463" y="9422491"/>
            <a:ext cx="473062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  <a:spcBef>
                <a:spcPct val="0"/>
              </a:spcBef>
            </a:pPr>
            <a:r>
              <a:rPr lang="en-US" b="true" sz="2100">
                <a:solidFill>
                  <a:srgbClr val="2C2C2C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rPr>
              <a:t>05</a:t>
            </a:r>
          </a:p>
        </p:txBody>
      </p:sp>
      <p:sp>
        <p:nvSpPr>
          <p:cNvPr name="Freeform 24" id="24"/>
          <p:cNvSpPr/>
          <p:nvPr/>
        </p:nvSpPr>
        <p:spPr>
          <a:xfrm flipH="false" flipV="false" rot="-10800000">
            <a:off x="187092" y="9506548"/>
            <a:ext cx="192631" cy="245248"/>
          </a:xfrm>
          <a:custGeom>
            <a:avLst/>
            <a:gdLst/>
            <a:ahLst/>
            <a:cxnLst/>
            <a:rect r="r" b="b" t="t" l="l"/>
            <a:pathLst>
              <a:path h="245248" w="192631">
                <a:moveTo>
                  <a:pt x="0" y="0"/>
                </a:moveTo>
                <a:lnTo>
                  <a:pt x="192631" y="0"/>
                </a:lnTo>
                <a:lnTo>
                  <a:pt x="192631" y="245247"/>
                </a:lnTo>
                <a:lnTo>
                  <a:pt x="0" y="2452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17903675" y="9506548"/>
            <a:ext cx="192631" cy="245248"/>
          </a:xfrm>
          <a:custGeom>
            <a:avLst/>
            <a:gdLst/>
            <a:ahLst/>
            <a:cxnLst/>
            <a:rect r="r" b="b" t="t" l="l"/>
            <a:pathLst>
              <a:path h="245248" w="192631">
                <a:moveTo>
                  <a:pt x="0" y="0"/>
                </a:moveTo>
                <a:lnTo>
                  <a:pt x="192631" y="0"/>
                </a:lnTo>
                <a:lnTo>
                  <a:pt x="192631" y="245247"/>
                </a:lnTo>
                <a:lnTo>
                  <a:pt x="0" y="2452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6" id="26"/>
          <p:cNvSpPr txBox="true"/>
          <p:nvPr/>
        </p:nvSpPr>
        <p:spPr>
          <a:xfrm rot="0">
            <a:off x="3798483" y="1603317"/>
            <a:ext cx="7082993" cy="962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840"/>
              </a:lnSpc>
              <a:spcBef>
                <a:spcPct val="0"/>
              </a:spcBef>
            </a:pPr>
            <a:r>
              <a:rPr lang="en-US" sz="5600" b="true">
                <a:solidFill>
                  <a:srgbClr val="2C2C2C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Context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3798483" y="2727902"/>
            <a:ext cx="13460817" cy="65303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23"/>
              </a:lnSpc>
            </a:pPr>
            <a:r>
              <a:rPr lang="en-US" sz="2453" b="true">
                <a:solidFill>
                  <a:srgbClr val="2C2C2C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Business Value</a:t>
            </a:r>
          </a:p>
          <a:p>
            <a:pPr algn="l" marL="529712" indent="-264856" lvl="1">
              <a:lnSpc>
                <a:spcPts val="4023"/>
              </a:lnSpc>
              <a:buFont typeface="Arial"/>
              <a:buChar char="•"/>
            </a:pPr>
            <a:r>
              <a:rPr lang="en-US" sz="2453">
                <a:solidFill>
                  <a:srgbClr val="2C2C2C"/>
                </a:solidFill>
                <a:latin typeface="Montserrat"/>
                <a:ea typeface="Montserrat"/>
                <a:cs typeface="Montserrat"/>
                <a:sym typeface="Montserrat"/>
              </a:rPr>
              <a:t>Better risk ranking reduces credit losses</a:t>
            </a:r>
          </a:p>
          <a:p>
            <a:pPr algn="l" marL="529712" indent="-264856" lvl="1">
              <a:lnSpc>
                <a:spcPts val="4023"/>
              </a:lnSpc>
              <a:buFont typeface="Arial"/>
              <a:buChar char="•"/>
            </a:pPr>
            <a:r>
              <a:rPr lang="en-US" sz="2453">
                <a:solidFill>
                  <a:srgbClr val="2C2C2C"/>
                </a:solidFill>
                <a:latin typeface="Montserrat"/>
                <a:ea typeface="Montserrat"/>
                <a:cs typeface="Montserrat"/>
                <a:sym typeface="Montserrat"/>
              </a:rPr>
              <a:t>Probability scores enable risk-based policies</a:t>
            </a:r>
          </a:p>
          <a:p>
            <a:pPr algn="l" marL="529712" indent="-264856" lvl="1">
              <a:lnSpc>
                <a:spcPts val="4023"/>
              </a:lnSpc>
              <a:buFont typeface="Arial"/>
              <a:buChar char="•"/>
            </a:pPr>
            <a:r>
              <a:rPr lang="en-US" sz="2453">
                <a:solidFill>
                  <a:srgbClr val="2C2C2C"/>
                </a:solidFill>
                <a:latin typeface="Montserrat"/>
                <a:ea typeface="Montserrat"/>
                <a:cs typeface="Montserrat"/>
                <a:sym typeface="Montserrat"/>
              </a:rPr>
              <a:t>Explainable outputs support analyst review and governance</a:t>
            </a:r>
          </a:p>
          <a:p>
            <a:pPr algn="l">
              <a:lnSpc>
                <a:spcPts val="4023"/>
              </a:lnSpc>
            </a:pPr>
          </a:p>
          <a:p>
            <a:pPr algn="l">
              <a:lnSpc>
                <a:spcPts val="4023"/>
              </a:lnSpc>
            </a:pPr>
            <a:r>
              <a:rPr lang="en-US" sz="2453" b="true">
                <a:solidFill>
                  <a:srgbClr val="2C2C2C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Key Assumptions</a:t>
            </a:r>
          </a:p>
          <a:p>
            <a:pPr algn="l" marL="529712" indent="-264856" lvl="1">
              <a:lnSpc>
                <a:spcPts val="4023"/>
              </a:lnSpc>
              <a:buFont typeface="Arial"/>
              <a:buChar char="•"/>
            </a:pPr>
            <a:r>
              <a:rPr lang="en-US" sz="2453">
                <a:solidFill>
                  <a:srgbClr val="2C2C2C"/>
                </a:solidFill>
                <a:latin typeface="Montserrat"/>
                <a:ea typeface="Montserrat"/>
                <a:cs typeface="Montserrat"/>
                <a:sym typeface="Montserrat"/>
              </a:rPr>
              <a:t>100K applications/year, 60% approval rate</a:t>
            </a:r>
          </a:p>
          <a:p>
            <a:pPr algn="l" marL="529712" indent="-264856" lvl="1">
              <a:lnSpc>
                <a:spcPts val="4023"/>
              </a:lnSpc>
              <a:buFont typeface="Arial"/>
              <a:buChar char="•"/>
            </a:pPr>
            <a:r>
              <a:rPr lang="en-US" sz="2453">
                <a:solidFill>
                  <a:srgbClr val="2C2C2C"/>
                </a:solidFill>
                <a:latin typeface="Montserrat"/>
                <a:ea typeface="Montserrat"/>
                <a:cs typeface="Montserrat"/>
                <a:sym typeface="Montserrat"/>
              </a:rPr>
              <a:t>Baseline default rate: 6%, LGD: 45%</a:t>
            </a:r>
          </a:p>
          <a:p>
            <a:pPr algn="l">
              <a:lnSpc>
                <a:spcPts val="4023"/>
              </a:lnSpc>
            </a:pPr>
          </a:p>
          <a:p>
            <a:pPr algn="l">
              <a:lnSpc>
                <a:spcPts val="4023"/>
              </a:lnSpc>
            </a:pPr>
            <a:r>
              <a:rPr lang="en-US" sz="2453" b="true">
                <a:solidFill>
                  <a:srgbClr val="2C2C2C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Projected Annual Savings</a:t>
            </a:r>
          </a:p>
          <a:p>
            <a:pPr algn="l" marL="529712" indent="-264856" lvl="1">
              <a:lnSpc>
                <a:spcPts val="4023"/>
              </a:lnSpc>
              <a:buFont typeface="Arial"/>
              <a:buChar char="•"/>
            </a:pPr>
            <a:r>
              <a:rPr lang="en-US" sz="2453">
                <a:solidFill>
                  <a:srgbClr val="2C2C2C"/>
                </a:solidFill>
                <a:latin typeface="Montserrat"/>
                <a:ea typeface="Montserrat"/>
                <a:cs typeface="Montserrat"/>
                <a:sym typeface="Montserrat"/>
              </a:rPr>
              <a:t>Conservative: $0.52M</a:t>
            </a:r>
          </a:p>
          <a:p>
            <a:pPr algn="l" marL="529712" indent="-264856" lvl="1">
              <a:lnSpc>
                <a:spcPts val="4023"/>
              </a:lnSpc>
              <a:buFont typeface="Arial"/>
              <a:buChar char="•"/>
            </a:pPr>
            <a:r>
              <a:rPr lang="en-US" sz="2453">
                <a:solidFill>
                  <a:srgbClr val="2C2C2C"/>
                </a:solidFill>
                <a:latin typeface="Montserrat"/>
                <a:ea typeface="Montserrat"/>
                <a:cs typeface="Montserrat"/>
                <a:sym typeface="Montserrat"/>
              </a:rPr>
              <a:t>Moderate: $0.84M</a:t>
            </a:r>
          </a:p>
          <a:p>
            <a:pPr algn="l" marL="529712" indent="-264856" lvl="1">
              <a:lnSpc>
                <a:spcPts val="4023"/>
              </a:lnSpc>
              <a:buFont typeface="Arial"/>
              <a:buChar char="•"/>
            </a:pPr>
            <a:r>
              <a:rPr lang="en-US" sz="2453">
                <a:solidFill>
                  <a:srgbClr val="2C2C2C"/>
                </a:solidFill>
                <a:latin typeface="Montserrat"/>
                <a:ea typeface="Montserrat"/>
                <a:cs typeface="Montserrat"/>
                <a:sym typeface="Montserrat"/>
              </a:rPr>
              <a:t>Upside: $1.17M</a:t>
            </a:r>
          </a:p>
        </p:txBody>
      </p:sp>
      <p:grpSp>
        <p:nvGrpSpPr>
          <p:cNvPr name="Group 28" id="28"/>
          <p:cNvGrpSpPr/>
          <p:nvPr/>
        </p:nvGrpSpPr>
        <p:grpSpPr>
          <a:xfrm rot="0">
            <a:off x="0" y="2741301"/>
            <a:ext cx="396003" cy="1334586"/>
            <a:chOff x="0" y="0"/>
            <a:chExt cx="104297" cy="351496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104297" cy="351496"/>
            </a:xfrm>
            <a:custGeom>
              <a:avLst/>
              <a:gdLst/>
              <a:ahLst/>
              <a:cxnLst/>
              <a:rect r="r" b="b" t="t" l="l"/>
              <a:pathLst>
                <a:path h="351496" w="104297">
                  <a:moveTo>
                    <a:pt x="0" y="0"/>
                  </a:moveTo>
                  <a:lnTo>
                    <a:pt x="104297" y="0"/>
                  </a:lnTo>
                  <a:lnTo>
                    <a:pt x="104297" y="351496"/>
                  </a:lnTo>
                  <a:lnTo>
                    <a:pt x="0" y="351496"/>
                  </a:lnTo>
                  <a:close/>
                </a:path>
              </a:pathLst>
            </a:custGeom>
            <a:solidFill>
              <a:srgbClr val="2BCDA6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-38100"/>
              <a:ext cx="104297" cy="3895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31" id="31"/>
          <p:cNvSpPr/>
          <p:nvPr/>
        </p:nvSpPr>
        <p:spPr>
          <a:xfrm flipH="false" flipV="false" rot="0">
            <a:off x="1157922" y="4306038"/>
            <a:ext cx="1674924" cy="1674924"/>
          </a:xfrm>
          <a:custGeom>
            <a:avLst/>
            <a:gdLst/>
            <a:ahLst/>
            <a:cxnLst/>
            <a:rect r="r" b="b" t="t" l="l"/>
            <a:pathLst>
              <a:path h="1674924" w="1674924">
                <a:moveTo>
                  <a:pt x="0" y="0"/>
                </a:moveTo>
                <a:lnTo>
                  <a:pt x="1674925" y="0"/>
                </a:lnTo>
                <a:lnTo>
                  <a:pt x="1674925" y="1674924"/>
                </a:lnTo>
                <a:lnTo>
                  <a:pt x="0" y="16749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5104046" cy="10287000"/>
            <a:chOff x="0" y="0"/>
            <a:chExt cx="1344275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44275" cy="2709333"/>
            </a:xfrm>
            <a:custGeom>
              <a:avLst/>
              <a:gdLst/>
              <a:ahLst/>
              <a:cxnLst/>
              <a:rect r="r" b="b" t="t" l="l"/>
              <a:pathLst>
                <a:path h="2709333" w="1344275">
                  <a:moveTo>
                    <a:pt x="0" y="0"/>
                  </a:moveTo>
                  <a:lnTo>
                    <a:pt x="1344275" y="0"/>
                  </a:lnTo>
                  <a:lnTo>
                    <a:pt x="134427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F78E1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344275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242999" y="2741301"/>
            <a:ext cx="4796559" cy="6234446"/>
            <a:chOff x="0" y="0"/>
            <a:chExt cx="899914" cy="116968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99914" cy="1169685"/>
            </a:xfrm>
            <a:custGeom>
              <a:avLst/>
              <a:gdLst/>
              <a:ahLst/>
              <a:cxnLst/>
              <a:rect r="r" b="b" t="t" l="l"/>
              <a:pathLst>
                <a:path h="1169685" w="899914">
                  <a:moveTo>
                    <a:pt x="0" y="0"/>
                  </a:moveTo>
                  <a:lnTo>
                    <a:pt x="899914" y="0"/>
                  </a:lnTo>
                  <a:lnTo>
                    <a:pt x="899914" y="1169685"/>
                  </a:lnTo>
                  <a:lnTo>
                    <a:pt x="0" y="1169685"/>
                  </a:lnTo>
                  <a:close/>
                </a:path>
              </a:pathLst>
            </a:custGeom>
            <a:blipFill>
              <a:blip r:embed="rId2"/>
              <a:stretch>
                <a:fillRect l="0" t="-7738" r="0" b="-7738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6039559" y="3394726"/>
            <a:ext cx="647494" cy="5581021"/>
            <a:chOff x="0" y="0"/>
            <a:chExt cx="170533" cy="146989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70533" cy="1469899"/>
            </a:xfrm>
            <a:custGeom>
              <a:avLst/>
              <a:gdLst/>
              <a:ahLst/>
              <a:cxnLst/>
              <a:rect r="r" b="b" t="t" l="l"/>
              <a:pathLst>
                <a:path h="1469899" w="170533">
                  <a:moveTo>
                    <a:pt x="0" y="0"/>
                  </a:moveTo>
                  <a:lnTo>
                    <a:pt x="170533" y="0"/>
                  </a:lnTo>
                  <a:lnTo>
                    <a:pt x="170533" y="1469899"/>
                  </a:lnTo>
                  <a:lnTo>
                    <a:pt x="0" y="1469899"/>
                  </a:lnTo>
                  <a:close/>
                </a:path>
              </a:pathLst>
            </a:custGeom>
            <a:solidFill>
              <a:srgbClr val="E9FAF6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170533" cy="15079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0" y="2741301"/>
            <a:ext cx="396003" cy="1334586"/>
            <a:chOff x="0" y="0"/>
            <a:chExt cx="104297" cy="351496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04297" cy="351496"/>
            </a:xfrm>
            <a:custGeom>
              <a:avLst/>
              <a:gdLst/>
              <a:ahLst/>
              <a:cxnLst/>
              <a:rect r="r" b="b" t="t" l="l"/>
              <a:pathLst>
                <a:path h="351496" w="104297">
                  <a:moveTo>
                    <a:pt x="0" y="0"/>
                  </a:moveTo>
                  <a:lnTo>
                    <a:pt x="104297" y="0"/>
                  </a:lnTo>
                  <a:lnTo>
                    <a:pt x="104297" y="351496"/>
                  </a:lnTo>
                  <a:lnTo>
                    <a:pt x="0" y="351496"/>
                  </a:lnTo>
                  <a:close/>
                </a:path>
              </a:pathLst>
            </a:custGeom>
            <a:solidFill>
              <a:srgbClr val="2BCDA6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104297" cy="3895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0" y="9369050"/>
            <a:ext cx="604914" cy="520243"/>
            <a:chOff x="0" y="0"/>
            <a:chExt cx="159319" cy="137019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59319" cy="137019"/>
            </a:xfrm>
            <a:custGeom>
              <a:avLst/>
              <a:gdLst/>
              <a:ahLst/>
              <a:cxnLst/>
              <a:rect r="r" b="b" t="t" l="l"/>
              <a:pathLst>
                <a:path h="137019" w="159319">
                  <a:moveTo>
                    <a:pt x="0" y="0"/>
                  </a:moveTo>
                  <a:lnTo>
                    <a:pt x="159319" y="0"/>
                  </a:lnTo>
                  <a:lnTo>
                    <a:pt x="159319" y="137019"/>
                  </a:lnTo>
                  <a:lnTo>
                    <a:pt x="0" y="137019"/>
                  </a:lnTo>
                  <a:close/>
                </a:path>
              </a:pathLst>
            </a:custGeom>
            <a:solidFill>
              <a:srgbClr val="2BCDA6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159319" cy="1751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7891997" y="2741301"/>
            <a:ext cx="396003" cy="1334586"/>
            <a:chOff x="0" y="0"/>
            <a:chExt cx="104297" cy="351496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04297" cy="351496"/>
            </a:xfrm>
            <a:custGeom>
              <a:avLst/>
              <a:gdLst/>
              <a:ahLst/>
              <a:cxnLst/>
              <a:rect r="r" b="b" t="t" l="l"/>
              <a:pathLst>
                <a:path h="351496" w="104297">
                  <a:moveTo>
                    <a:pt x="0" y="0"/>
                  </a:moveTo>
                  <a:lnTo>
                    <a:pt x="104297" y="0"/>
                  </a:lnTo>
                  <a:lnTo>
                    <a:pt x="104297" y="351496"/>
                  </a:lnTo>
                  <a:lnTo>
                    <a:pt x="0" y="351496"/>
                  </a:lnTo>
                  <a:close/>
                </a:path>
              </a:pathLst>
            </a:custGeom>
            <a:solidFill>
              <a:srgbClr val="2F78E1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104297" cy="3895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7673881" y="9369050"/>
            <a:ext cx="614119" cy="520243"/>
            <a:chOff x="0" y="0"/>
            <a:chExt cx="161743" cy="137019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61743" cy="137019"/>
            </a:xfrm>
            <a:custGeom>
              <a:avLst/>
              <a:gdLst/>
              <a:ahLst/>
              <a:cxnLst/>
              <a:rect r="r" b="b" t="t" l="l"/>
              <a:pathLst>
                <a:path h="137019" w="161743">
                  <a:moveTo>
                    <a:pt x="0" y="0"/>
                  </a:moveTo>
                  <a:lnTo>
                    <a:pt x="161743" y="0"/>
                  </a:lnTo>
                  <a:lnTo>
                    <a:pt x="161743" y="137019"/>
                  </a:lnTo>
                  <a:lnTo>
                    <a:pt x="0" y="137019"/>
                  </a:lnTo>
                  <a:close/>
                </a:path>
              </a:pathLst>
            </a:custGeom>
            <a:solidFill>
              <a:srgbClr val="2BCDA6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38100"/>
              <a:ext cx="161743" cy="1751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393322" y="549647"/>
            <a:ext cx="40903" cy="40903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BCDA6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74078" lIns="74078" bIns="74078" rIns="74078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5" id="25"/>
          <p:cNvSpPr/>
          <p:nvPr/>
        </p:nvSpPr>
        <p:spPr>
          <a:xfrm flipH="false" flipV="false" rot="-10800000">
            <a:off x="187092" y="9506548"/>
            <a:ext cx="192631" cy="245248"/>
          </a:xfrm>
          <a:custGeom>
            <a:avLst/>
            <a:gdLst/>
            <a:ahLst/>
            <a:cxnLst/>
            <a:rect r="r" b="b" t="t" l="l"/>
            <a:pathLst>
              <a:path h="245248" w="192631">
                <a:moveTo>
                  <a:pt x="0" y="0"/>
                </a:moveTo>
                <a:lnTo>
                  <a:pt x="192631" y="0"/>
                </a:lnTo>
                <a:lnTo>
                  <a:pt x="192631" y="245247"/>
                </a:lnTo>
                <a:lnTo>
                  <a:pt x="0" y="2452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17903675" y="9506548"/>
            <a:ext cx="192631" cy="245248"/>
          </a:xfrm>
          <a:custGeom>
            <a:avLst/>
            <a:gdLst/>
            <a:ahLst/>
            <a:cxnLst/>
            <a:rect r="r" b="b" t="t" l="l"/>
            <a:pathLst>
              <a:path h="245248" w="192631">
                <a:moveTo>
                  <a:pt x="0" y="0"/>
                </a:moveTo>
                <a:lnTo>
                  <a:pt x="192631" y="0"/>
                </a:lnTo>
                <a:lnTo>
                  <a:pt x="192631" y="245247"/>
                </a:lnTo>
                <a:lnTo>
                  <a:pt x="0" y="2452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7" id="27"/>
          <p:cNvSpPr txBox="true"/>
          <p:nvPr/>
        </p:nvSpPr>
        <p:spPr>
          <a:xfrm rot="0">
            <a:off x="7312656" y="1133144"/>
            <a:ext cx="10306551" cy="54094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35"/>
              </a:lnSpc>
            </a:pPr>
            <a:r>
              <a:rPr lang="en-US" sz="2399" b="true">
                <a:solidFill>
                  <a:srgbClr val="2C2C2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Predictable Outcome</a:t>
            </a:r>
          </a:p>
          <a:p>
            <a:pPr algn="l">
              <a:lnSpc>
                <a:spcPts val="3935"/>
              </a:lnSpc>
            </a:pPr>
            <a:r>
              <a:rPr lang="en-US" sz="2399" b="true">
                <a:solidFill>
                  <a:srgbClr val="2C2C2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Applicant-level features combined with aggregated historical credit behavior contain sufficient signal to rank future default risk meaningfully above random.</a:t>
            </a:r>
          </a:p>
          <a:p>
            <a:pPr algn="l">
              <a:lnSpc>
                <a:spcPts val="3935"/>
              </a:lnSpc>
            </a:pPr>
          </a:p>
          <a:p>
            <a:pPr algn="l">
              <a:lnSpc>
                <a:spcPts val="3935"/>
              </a:lnSpc>
            </a:pPr>
            <a:r>
              <a:rPr lang="en-US" sz="2399" b="true">
                <a:solidFill>
                  <a:srgbClr val="2C2C2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Statistical Hypothesis</a:t>
            </a:r>
          </a:p>
          <a:p>
            <a:pPr algn="l" marL="518155" indent="-259078" lvl="1">
              <a:lnSpc>
                <a:spcPts val="3935"/>
              </a:lnSpc>
              <a:buFont typeface="Arial"/>
              <a:buChar char="•"/>
            </a:pPr>
            <a:r>
              <a:rPr lang="en-US" b="true" sz="2399">
                <a:solidFill>
                  <a:srgbClr val="2C2C2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H₀ (Null): Model ranking = chance (ROC-AUC ≤ 0.50)</a:t>
            </a:r>
          </a:p>
          <a:p>
            <a:pPr algn="l" marL="518155" indent="-259078" lvl="1">
              <a:lnSpc>
                <a:spcPts val="3935"/>
              </a:lnSpc>
              <a:buFont typeface="Arial"/>
              <a:buChar char="•"/>
            </a:pPr>
            <a:r>
              <a:rPr lang="en-US" b="true" sz="2399">
                <a:solidFill>
                  <a:srgbClr val="2C2C2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H₁ (Alternative): Model ranking &gt; chance (ROC-AUC &gt; 0.50)</a:t>
            </a:r>
          </a:p>
          <a:p>
            <a:pPr algn="l">
              <a:lnSpc>
                <a:spcPts val="3935"/>
              </a:lnSpc>
            </a:pPr>
          </a:p>
          <a:p>
            <a:pPr algn="l">
              <a:lnSpc>
                <a:spcPts val="3935"/>
              </a:lnSpc>
            </a:pPr>
            <a:r>
              <a:rPr lang="en-US" sz="2399" b="true">
                <a:solidFill>
                  <a:srgbClr val="2C2C2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Error Types &amp; Business Impact</a:t>
            </a:r>
          </a:p>
          <a:p>
            <a:pPr algn="l">
              <a:lnSpc>
                <a:spcPts val="3935"/>
              </a:lnSpc>
            </a:pPr>
          </a:p>
        </p:txBody>
      </p:sp>
      <p:graphicFrame>
        <p:nvGraphicFramePr>
          <p:cNvPr name="Table 28" id="28"/>
          <p:cNvGraphicFramePr>
            <a:graphicFrameLocks noGrp="true"/>
          </p:cNvGraphicFramePr>
          <p:nvPr/>
        </p:nvGraphicFramePr>
        <p:xfrm>
          <a:off x="7312656" y="6153150"/>
          <a:ext cx="9953737" cy="3105150"/>
        </p:xfrm>
        <a:graphic>
          <a:graphicData uri="http://schemas.openxmlformats.org/drawingml/2006/table">
            <a:tbl>
              <a:tblPr/>
              <a:tblGrid>
                <a:gridCol w="2959919"/>
                <a:gridCol w="2903159"/>
                <a:gridCol w="4090659"/>
              </a:tblGrid>
              <a:tr h="81003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 b="tru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Error Type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 b="tru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Definition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 b="tru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Business Impact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4755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Type I (False Positive)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Classify reliable borrower as high risk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Lost revenue, reduced acquisition, fairness concerns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4755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Type II (False Negative)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Classify high-risk borrower as low risk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Elevated defaults, write-offs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29" id="29"/>
          <p:cNvSpPr txBox="true"/>
          <p:nvPr/>
        </p:nvSpPr>
        <p:spPr>
          <a:xfrm rot="0">
            <a:off x="16113605" y="371475"/>
            <a:ext cx="1560276" cy="2642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235"/>
              </a:lnSpc>
              <a:spcBef>
                <a:spcPct val="0"/>
              </a:spcBef>
            </a:pPr>
            <a:r>
              <a:rPr lang="en-US" b="true" sz="1596" spc="-63">
                <a:solidFill>
                  <a:srgbClr val="2C2C2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Presentation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8603466" y="9488553"/>
            <a:ext cx="759435" cy="273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2C2C2C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10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8461077" y="9488553"/>
            <a:ext cx="759435" cy="273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2C2C2C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/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8680463" y="9422491"/>
            <a:ext cx="473062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  <a:spcBef>
                <a:spcPct val="0"/>
              </a:spcBef>
            </a:pPr>
            <a:r>
              <a:rPr lang="en-US" b="true" sz="2100">
                <a:solidFill>
                  <a:srgbClr val="2C2C2C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rPr>
              <a:t>06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-2664790" y="689914"/>
            <a:ext cx="7082993" cy="962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7840"/>
              </a:lnSpc>
              <a:spcBef>
                <a:spcPct val="0"/>
              </a:spcBef>
            </a:pPr>
            <a:r>
              <a:rPr lang="en-US" b="true" sz="5600">
                <a:solidFill>
                  <a:srgbClr val="2C2C2C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Hypothesis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5104046" cy="10287000"/>
            <a:chOff x="0" y="0"/>
            <a:chExt cx="1344275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44275" cy="2709333"/>
            </a:xfrm>
            <a:custGeom>
              <a:avLst/>
              <a:gdLst/>
              <a:ahLst/>
              <a:cxnLst/>
              <a:rect r="r" b="b" t="t" l="l"/>
              <a:pathLst>
                <a:path h="2709333" w="1344275">
                  <a:moveTo>
                    <a:pt x="0" y="0"/>
                  </a:moveTo>
                  <a:lnTo>
                    <a:pt x="1344275" y="0"/>
                  </a:lnTo>
                  <a:lnTo>
                    <a:pt x="134427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F78E1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344275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0" y="2741301"/>
            <a:ext cx="396003" cy="1334586"/>
            <a:chOff x="0" y="0"/>
            <a:chExt cx="104297" cy="35149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04297" cy="351496"/>
            </a:xfrm>
            <a:custGeom>
              <a:avLst/>
              <a:gdLst/>
              <a:ahLst/>
              <a:cxnLst/>
              <a:rect r="r" b="b" t="t" l="l"/>
              <a:pathLst>
                <a:path h="351496" w="104297">
                  <a:moveTo>
                    <a:pt x="0" y="0"/>
                  </a:moveTo>
                  <a:lnTo>
                    <a:pt x="104297" y="0"/>
                  </a:lnTo>
                  <a:lnTo>
                    <a:pt x="104297" y="351496"/>
                  </a:lnTo>
                  <a:lnTo>
                    <a:pt x="0" y="351496"/>
                  </a:lnTo>
                  <a:close/>
                </a:path>
              </a:pathLst>
            </a:custGeom>
            <a:solidFill>
              <a:srgbClr val="2BCDA6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04297" cy="3895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0" y="9369050"/>
            <a:ext cx="604914" cy="520243"/>
            <a:chOff x="0" y="0"/>
            <a:chExt cx="159319" cy="13701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59319" cy="137019"/>
            </a:xfrm>
            <a:custGeom>
              <a:avLst/>
              <a:gdLst/>
              <a:ahLst/>
              <a:cxnLst/>
              <a:rect r="r" b="b" t="t" l="l"/>
              <a:pathLst>
                <a:path h="137019" w="159319">
                  <a:moveTo>
                    <a:pt x="0" y="0"/>
                  </a:moveTo>
                  <a:lnTo>
                    <a:pt x="159319" y="0"/>
                  </a:lnTo>
                  <a:lnTo>
                    <a:pt x="159319" y="137019"/>
                  </a:lnTo>
                  <a:lnTo>
                    <a:pt x="0" y="137019"/>
                  </a:lnTo>
                  <a:close/>
                </a:path>
              </a:pathLst>
            </a:custGeom>
            <a:solidFill>
              <a:srgbClr val="2BCDA6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59319" cy="1751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7891997" y="2741301"/>
            <a:ext cx="396003" cy="1334586"/>
            <a:chOff x="0" y="0"/>
            <a:chExt cx="104297" cy="351496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04297" cy="351496"/>
            </a:xfrm>
            <a:custGeom>
              <a:avLst/>
              <a:gdLst/>
              <a:ahLst/>
              <a:cxnLst/>
              <a:rect r="r" b="b" t="t" l="l"/>
              <a:pathLst>
                <a:path h="351496" w="104297">
                  <a:moveTo>
                    <a:pt x="0" y="0"/>
                  </a:moveTo>
                  <a:lnTo>
                    <a:pt x="104297" y="0"/>
                  </a:lnTo>
                  <a:lnTo>
                    <a:pt x="104297" y="351496"/>
                  </a:lnTo>
                  <a:lnTo>
                    <a:pt x="0" y="351496"/>
                  </a:lnTo>
                  <a:close/>
                </a:path>
              </a:pathLst>
            </a:custGeom>
            <a:solidFill>
              <a:srgbClr val="2F78E1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104297" cy="3895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7673881" y="9369050"/>
            <a:ext cx="614119" cy="520243"/>
            <a:chOff x="0" y="0"/>
            <a:chExt cx="161743" cy="137019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61743" cy="137019"/>
            </a:xfrm>
            <a:custGeom>
              <a:avLst/>
              <a:gdLst/>
              <a:ahLst/>
              <a:cxnLst/>
              <a:rect r="r" b="b" t="t" l="l"/>
              <a:pathLst>
                <a:path h="137019" w="161743">
                  <a:moveTo>
                    <a:pt x="0" y="0"/>
                  </a:moveTo>
                  <a:lnTo>
                    <a:pt x="161743" y="0"/>
                  </a:lnTo>
                  <a:lnTo>
                    <a:pt x="161743" y="137019"/>
                  </a:lnTo>
                  <a:lnTo>
                    <a:pt x="0" y="137019"/>
                  </a:lnTo>
                  <a:close/>
                </a:path>
              </a:pathLst>
            </a:custGeom>
            <a:solidFill>
              <a:srgbClr val="2BCDA6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161743" cy="1751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393322" y="549647"/>
            <a:ext cx="40903" cy="40903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BCDA6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74078" lIns="74078" bIns="74078" rIns="74078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16113605" y="371475"/>
            <a:ext cx="1560276" cy="2642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235"/>
              </a:lnSpc>
              <a:spcBef>
                <a:spcPct val="0"/>
              </a:spcBef>
            </a:pPr>
            <a:r>
              <a:rPr lang="en-US" b="true" sz="1596" spc="-63">
                <a:solidFill>
                  <a:srgbClr val="2C2C2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Presentation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8603466" y="9488553"/>
            <a:ext cx="759435" cy="273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2C2C2C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10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8461077" y="9488553"/>
            <a:ext cx="759435" cy="273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2C2C2C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/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8680463" y="9422491"/>
            <a:ext cx="473062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  <a:spcBef>
                <a:spcPct val="0"/>
              </a:spcBef>
            </a:pPr>
            <a:r>
              <a:rPr lang="en-US" b="true" sz="2100">
                <a:solidFill>
                  <a:srgbClr val="2C2C2C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rPr>
              <a:t>07</a:t>
            </a:r>
          </a:p>
        </p:txBody>
      </p:sp>
      <p:sp>
        <p:nvSpPr>
          <p:cNvPr name="Freeform 24" id="24"/>
          <p:cNvSpPr/>
          <p:nvPr/>
        </p:nvSpPr>
        <p:spPr>
          <a:xfrm flipH="false" flipV="false" rot="-10800000">
            <a:off x="187092" y="9506548"/>
            <a:ext cx="192631" cy="245248"/>
          </a:xfrm>
          <a:custGeom>
            <a:avLst/>
            <a:gdLst/>
            <a:ahLst/>
            <a:cxnLst/>
            <a:rect r="r" b="b" t="t" l="l"/>
            <a:pathLst>
              <a:path h="245248" w="192631">
                <a:moveTo>
                  <a:pt x="0" y="0"/>
                </a:moveTo>
                <a:lnTo>
                  <a:pt x="192631" y="0"/>
                </a:lnTo>
                <a:lnTo>
                  <a:pt x="192631" y="245247"/>
                </a:lnTo>
                <a:lnTo>
                  <a:pt x="0" y="2452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17903675" y="9506548"/>
            <a:ext cx="192631" cy="245248"/>
          </a:xfrm>
          <a:custGeom>
            <a:avLst/>
            <a:gdLst/>
            <a:ahLst/>
            <a:cxnLst/>
            <a:rect r="r" b="b" t="t" l="l"/>
            <a:pathLst>
              <a:path h="245248" w="192631">
                <a:moveTo>
                  <a:pt x="0" y="0"/>
                </a:moveTo>
                <a:lnTo>
                  <a:pt x="192631" y="0"/>
                </a:lnTo>
                <a:lnTo>
                  <a:pt x="192631" y="245247"/>
                </a:lnTo>
                <a:lnTo>
                  <a:pt x="0" y="2452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6" id="26"/>
          <p:cNvSpPr txBox="true"/>
          <p:nvPr/>
        </p:nvSpPr>
        <p:spPr>
          <a:xfrm rot="0">
            <a:off x="-2936582" y="613096"/>
            <a:ext cx="7082993" cy="962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7840"/>
              </a:lnSpc>
              <a:spcBef>
                <a:spcPct val="0"/>
              </a:spcBef>
            </a:pPr>
            <a:r>
              <a:rPr lang="en-US" b="true" sz="5600">
                <a:solidFill>
                  <a:srgbClr val="2C2C2C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Hypothesis</a:t>
            </a:r>
          </a:p>
        </p:txBody>
      </p:sp>
      <p:grpSp>
        <p:nvGrpSpPr>
          <p:cNvPr name="Group 27" id="27"/>
          <p:cNvGrpSpPr/>
          <p:nvPr/>
        </p:nvGrpSpPr>
        <p:grpSpPr>
          <a:xfrm rot="0">
            <a:off x="1028700" y="1712601"/>
            <a:ext cx="16230600" cy="7545699"/>
            <a:chOff x="0" y="0"/>
            <a:chExt cx="4274726" cy="1987345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4274726" cy="1987345"/>
            </a:xfrm>
            <a:custGeom>
              <a:avLst/>
              <a:gdLst/>
              <a:ahLst/>
              <a:cxnLst/>
              <a:rect r="r" b="b" t="t" l="l"/>
              <a:pathLst>
                <a:path h="1987345" w="4274726">
                  <a:moveTo>
                    <a:pt x="0" y="0"/>
                  </a:moveTo>
                  <a:lnTo>
                    <a:pt x="4274726" y="0"/>
                  </a:lnTo>
                  <a:lnTo>
                    <a:pt x="4274726" y="1987345"/>
                  </a:lnTo>
                  <a:lnTo>
                    <a:pt x="0" y="1987345"/>
                  </a:lnTo>
                  <a:close/>
                </a:path>
              </a:pathLst>
            </a:custGeom>
            <a:solidFill>
              <a:srgbClr val="EAF1FC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38100"/>
              <a:ext cx="4274726" cy="20254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30" id="30"/>
          <p:cNvSpPr txBox="true"/>
          <p:nvPr/>
        </p:nvSpPr>
        <p:spPr>
          <a:xfrm rot="0">
            <a:off x="1443635" y="1990156"/>
            <a:ext cx="15450108" cy="68953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35"/>
              </a:lnSpc>
            </a:pPr>
            <a:r>
              <a:rPr lang="en-US" sz="2399" b="true">
                <a:solidFill>
                  <a:srgbClr val="2C2C2C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Governance</a:t>
            </a:r>
            <a:r>
              <a:rPr lang="en-US" sz="2399" b="true">
                <a:solidFill>
                  <a:srgbClr val="2C2C2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: Threshold policy balances both errors based on loss ratio and business tolerance.</a:t>
            </a:r>
          </a:p>
          <a:p>
            <a:pPr algn="l">
              <a:lnSpc>
                <a:spcPts val="3935"/>
              </a:lnSpc>
            </a:pPr>
          </a:p>
          <a:p>
            <a:pPr algn="l">
              <a:lnSpc>
                <a:spcPts val="3935"/>
              </a:lnSpc>
            </a:pPr>
            <a:r>
              <a:rPr lang="en-US" sz="2399" b="true">
                <a:solidFill>
                  <a:srgbClr val="2C2C2C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Hypothesis Testing Strategy</a:t>
            </a:r>
          </a:p>
          <a:p>
            <a:pPr algn="l" marL="518155" indent="-259078" lvl="1">
              <a:lnSpc>
                <a:spcPts val="3935"/>
              </a:lnSpc>
              <a:buAutoNum type="arabicPeriod" startAt="1"/>
            </a:pPr>
            <a:r>
              <a:rPr lang="en-US" b="true" sz="2399">
                <a:solidFill>
                  <a:srgbClr val="2C2C2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Stratified train/validation split (preserves 8.07% positive class ratio)</a:t>
            </a:r>
          </a:p>
          <a:p>
            <a:pPr algn="l" marL="518155" indent="-259078" lvl="1">
              <a:lnSpc>
                <a:spcPts val="3935"/>
              </a:lnSpc>
              <a:buAutoNum type="arabicPeriod" startAt="1"/>
            </a:pPr>
            <a:r>
              <a:rPr lang="en-US" b="true" sz="2399">
                <a:solidFill>
                  <a:srgbClr val="2C2C2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ROC-AUC as threshold-independent metric (robust to class imbalance)</a:t>
            </a:r>
          </a:p>
          <a:p>
            <a:pPr algn="l" marL="518155" indent="-259078" lvl="1">
              <a:lnSpc>
                <a:spcPts val="3935"/>
              </a:lnSpc>
              <a:buAutoNum type="arabicPeriod" startAt="1"/>
            </a:pPr>
            <a:r>
              <a:rPr lang="en-US" b="true" sz="2399">
                <a:solidFill>
                  <a:srgbClr val="2C2C2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Early stopping on validation AUC to prevent overfitting</a:t>
            </a:r>
          </a:p>
          <a:p>
            <a:pPr algn="l" marL="518155" indent="-259078" lvl="1">
              <a:lnSpc>
                <a:spcPts val="3935"/>
              </a:lnSpc>
              <a:buAutoNum type="arabicPeriod" startAt="1"/>
            </a:pPr>
            <a:r>
              <a:rPr lang="en-US" b="true" sz="2399">
                <a:solidFill>
                  <a:srgbClr val="2C2C2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Confidence interval: Single holdout currently; recommend 5-fold stratified CV for robustness</a:t>
            </a:r>
          </a:p>
          <a:p>
            <a:pPr algn="l">
              <a:lnSpc>
                <a:spcPts val="3935"/>
              </a:lnSpc>
            </a:pPr>
          </a:p>
          <a:p>
            <a:pPr algn="l">
              <a:lnSpc>
                <a:spcPts val="3935"/>
              </a:lnSpc>
            </a:pPr>
            <a:r>
              <a:rPr lang="en-US" sz="2399" b="true">
                <a:solidFill>
                  <a:srgbClr val="2C2C2C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Threshold Decision Logic</a:t>
            </a:r>
          </a:p>
          <a:p>
            <a:pPr algn="l" marL="518155" indent="-259078" lvl="1">
              <a:lnSpc>
                <a:spcPts val="3935"/>
              </a:lnSpc>
              <a:buFont typeface="Arial"/>
              <a:buChar char="•"/>
            </a:pPr>
            <a:r>
              <a:rPr lang="en-US" b="true" sz="2399">
                <a:solidFill>
                  <a:srgbClr val="2C2C2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Default threshold: 0.50 </a:t>
            </a:r>
          </a:p>
          <a:p>
            <a:pPr algn="l" marL="518155" indent="-259078" lvl="1">
              <a:lnSpc>
                <a:spcPts val="3935"/>
              </a:lnSpc>
              <a:buFont typeface="Arial"/>
              <a:buChar char="•"/>
            </a:pPr>
            <a:r>
              <a:rPr lang="en-US" b="true" sz="2399">
                <a:solidFill>
                  <a:srgbClr val="2C2C2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Decision</a:t>
            </a:r>
            <a:r>
              <a:rPr lang="en-US" b="true" sz="2399">
                <a:solidFill>
                  <a:srgbClr val="2C2C2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rule:</a:t>
            </a:r>
          </a:p>
          <a:p>
            <a:pPr algn="l" marL="1036310" indent="-345437" lvl="2">
              <a:lnSpc>
                <a:spcPts val="3935"/>
              </a:lnSpc>
              <a:buFont typeface="Arial"/>
              <a:buChar char="⚬"/>
            </a:pPr>
            <a:r>
              <a:rPr lang="en-US" b="true" sz="2399">
                <a:solidFill>
                  <a:srgbClr val="2C2C2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p(default) ≥ threshold → Escalate/decline</a:t>
            </a:r>
          </a:p>
          <a:p>
            <a:pPr algn="l" marL="1036310" indent="-345437" lvl="2">
              <a:lnSpc>
                <a:spcPts val="3935"/>
              </a:lnSpc>
              <a:buFont typeface="Arial"/>
              <a:buChar char="⚬"/>
            </a:pPr>
            <a:r>
              <a:rPr lang="en-US" b="true" sz="2399">
                <a:solidFill>
                  <a:srgbClr val="2C2C2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p(default) &lt; threshold → Approve/standard terms</a:t>
            </a:r>
          </a:p>
          <a:p>
            <a:pPr algn="l" marL="518155" indent="-259078" lvl="1">
              <a:lnSpc>
                <a:spcPts val="3935"/>
              </a:lnSpc>
              <a:buFont typeface="Arial"/>
              <a:buChar char="•"/>
            </a:pPr>
            <a:r>
              <a:rPr lang="en-US" b="true" sz="2399">
                <a:solidFill>
                  <a:srgbClr val="2C2C2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Optimization: Use expected value curves (loss ratio-based), not accuracy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8911488"/>
            <a:ext cx="18288000" cy="1375512"/>
            <a:chOff x="0" y="0"/>
            <a:chExt cx="4816593" cy="36227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362275"/>
            </a:xfrm>
            <a:custGeom>
              <a:avLst/>
              <a:gdLst/>
              <a:ahLst/>
              <a:cxnLst/>
              <a:rect r="r" b="b" t="t" l="l"/>
              <a:pathLst>
                <a:path h="362275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362275"/>
                  </a:lnTo>
                  <a:lnTo>
                    <a:pt x="0" y="362275"/>
                  </a:lnTo>
                  <a:close/>
                </a:path>
              </a:pathLst>
            </a:custGeom>
            <a:solidFill>
              <a:srgbClr val="EAF1F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16593" cy="400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0" y="2741301"/>
            <a:ext cx="396003" cy="1334586"/>
            <a:chOff x="0" y="0"/>
            <a:chExt cx="104297" cy="35149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04297" cy="351496"/>
            </a:xfrm>
            <a:custGeom>
              <a:avLst/>
              <a:gdLst/>
              <a:ahLst/>
              <a:cxnLst/>
              <a:rect r="r" b="b" t="t" l="l"/>
              <a:pathLst>
                <a:path h="351496" w="104297">
                  <a:moveTo>
                    <a:pt x="0" y="0"/>
                  </a:moveTo>
                  <a:lnTo>
                    <a:pt x="104297" y="0"/>
                  </a:lnTo>
                  <a:lnTo>
                    <a:pt x="104297" y="351496"/>
                  </a:lnTo>
                  <a:lnTo>
                    <a:pt x="0" y="351496"/>
                  </a:lnTo>
                  <a:close/>
                </a:path>
              </a:pathLst>
            </a:custGeom>
            <a:solidFill>
              <a:srgbClr val="2BCDA6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04297" cy="3895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0" y="9369050"/>
            <a:ext cx="604914" cy="520243"/>
            <a:chOff x="0" y="0"/>
            <a:chExt cx="159319" cy="13701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59319" cy="137019"/>
            </a:xfrm>
            <a:custGeom>
              <a:avLst/>
              <a:gdLst/>
              <a:ahLst/>
              <a:cxnLst/>
              <a:rect r="r" b="b" t="t" l="l"/>
              <a:pathLst>
                <a:path h="137019" w="159319">
                  <a:moveTo>
                    <a:pt x="0" y="0"/>
                  </a:moveTo>
                  <a:lnTo>
                    <a:pt x="159319" y="0"/>
                  </a:lnTo>
                  <a:lnTo>
                    <a:pt x="159319" y="137019"/>
                  </a:lnTo>
                  <a:lnTo>
                    <a:pt x="0" y="137019"/>
                  </a:lnTo>
                  <a:close/>
                </a:path>
              </a:pathLst>
            </a:custGeom>
            <a:solidFill>
              <a:srgbClr val="2F78E1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59319" cy="1751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7891997" y="2741301"/>
            <a:ext cx="396003" cy="1334586"/>
            <a:chOff x="0" y="0"/>
            <a:chExt cx="104297" cy="351496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04297" cy="351496"/>
            </a:xfrm>
            <a:custGeom>
              <a:avLst/>
              <a:gdLst/>
              <a:ahLst/>
              <a:cxnLst/>
              <a:rect r="r" b="b" t="t" l="l"/>
              <a:pathLst>
                <a:path h="351496" w="104297">
                  <a:moveTo>
                    <a:pt x="0" y="0"/>
                  </a:moveTo>
                  <a:lnTo>
                    <a:pt x="104297" y="0"/>
                  </a:lnTo>
                  <a:lnTo>
                    <a:pt x="104297" y="351496"/>
                  </a:lnTo>
                  <a:lnTo>
                    <a:pt x="0" y="351496"/>
                  </a:lnTo>
                  <a:close/>
                </a:path>
              </a:pathLst>
            </a:custGeom>
            <a:solidFill>
              <a:srgbClr val="2F78E1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104297" cy="3895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7673881" y="9369050"/>
            <a:ext cx="614119" cy="520243"/>
            <a:chOff x="0" y="0"/>
            <a:chExt cx="161743" cy="137019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61743" cy="137019"/>
            </a:xfrm>
            <a:custGeom>
              <a:avLst/>
              <a:gdLst/>
              <a:ahLst/>
              <a:cxnLst/>
              <a:rect r="r" b="b" t="t" l="l"/>
              <a:pathLst>
                <a:path h="137019" w="161743">
                  <a:moveTo>
                    <a:pt x="0" y="0"/>
                  </a:moveTo>
                  <a:lnTo>
                    <a:pt x="161743" y="0"/>
                  </a:lnTo>
                  <a:lnTo>
                    <a:pt x="161743" y="137019"/>
                  </a:lnTo>
                  <a:lnTo>
                    <a:pt x="0" y="137019"/>
                  </a:lnTo>
                  <a:close/>
                </a:path>
              </a:pathLst>
            </a:custGeom>
            <a:solidFill>
              <a:srgbClr val="2BCDA6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161743" cy="1751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393322" y="549647"/>
            <a:ext cx="40903" cy="40903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BCDA6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74078" lIns="74078" bIns="74078" rIns="74078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0" id="20"/>
          <p:cNvSpPr/>
          <p:nvPr/>
        </p:nvSpPr>
        <p:spPr>
          <a:xfrm flipH="false" flipV="false" rot="-10800000">
            <a:off x="187092" y="9506548"/>
            <a:ext cx="192631" cy="245248"/>
          </a:xfrm>
          <a:custGeom>
            <a:avLst/>
            <a:gdLst/>
            <a:ahLst/>
            <a:cxnLst/>
            <a:rect r="r" b="b" t="t" l="l"/>
            <a:pathLst>
              <a:path h="245248" w="192631">
                <a:moveTo>
                  <a:pt x="0" y="0"/>
                </a:moveTo>
                <a:lnTo>
                  <a:pt x="192631" y="0"/>
                </a:lnTo>
                <a:lnTo>
                  <a:pt x="192631" y="245247"/>
                </a:lnTo>
                <a:lnTo>
                  <a:pt x="0" y="2452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7903675" y="9506548"/>
            <a:ext cx="192631" cy="245248"/>
          </a:xfrm>
          <a:custGeom>
            <a:avLst/>
            <a:gdLst/>
            <a:ahLst/>
            <a:cxnLst/>
            <a:rect r="r" b="b" t="t" l="l"/>
            <a:pathLst>
              <a:path h="245248" w="192631">
                <a:moveTo>
                  <a:pt x="0" y="0"/>
                </a:moveTo>
                <a:lnTo>
                  <a:pt x="192631" y="0"/>
                </a:lnTo>
                <a:lnTo>
                  <a:pt x="192631" y="245247"/>
                </a:lnTo>
                <a:lnTo>
                  <a:pt x="0" y="2452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868643" y="6489597"/>
            <a:ext cx="15027546" cy="20123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279"/>
              </a:lnSpc>
            </a:pPr>
            <a:r>
              <a:rPr lang="en-US" sz="1999" b="true">
                <a:solidFill>
                  <a:srgbClr val="2C2C2C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Aggregation Strategy</a:t>
            </a:r>
          </a:p>
          <a:p>
            <a:pPr algn="just" marL="431797" indent="-215899" lvl="1">
              <a:lnSpc>
                <a:spcPts val="3279"/>
              </a:lnSpc>
              <a:buFont typeface="Arial"/>
              <a:buChar char="•"/>
            </a:pPr>
            <a:r>
              <a:rPr lang="en-US" b="true" sz="1999">
                <a:solidFill>
                  <a:srgbClr val="2C2C2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Primary key: SK_ID_CURR (applicant ID)</a:t>
            </a:r>
          </a:p>
          <a:p>
            <a:pPr algn="just" marL="431797" indent="-215899" lvl="1">
              <a:lnSpc>
                <a:spcPts val="3279"/>
              </a:lnSpc>
              <a:buFont typeface="Arial"/>
              <a:buChar char="•"/>
            </a:pPr>
            <a:r>
              <a:rPr lang="en-US" b="true" sz="1999">
                <a:solidFill>
                  <a:srgbClr val="2C2C2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Base features: Income, credit amount, employment days + computed ratios:</a:t>
            </a:r>
          </a:p>
          <a:p>
            <a:pPr algn="just" marL="863595" indent="-287865" lvl="2">
              <a:lnSpc>
                <a:spcPts val="3279"/>
              </a:lnSpc>
              <a:buFont typeface="Arial"/>
              <a:buChar char="⚬"/>
            </a:pPr>
            <a:r>
              <a:rPr lang="en-US" b="true" sz="1999">
                <a:solidFill>
                  <a:srgbClr val="2C2C2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CREDIT_INCOME_RATIO, ANNUITY_INCOME_RATIO, CREDIT_ANNUITY_RATIO, DAYS_EMPLOYED_PCT</a:t>
            </a:r>
          </a:p>
          <a:p>
            <a:pPr algn="just" marL="431797" indent="-215899" lvl="1">
              <a:lnSpc>
                <a:spcPts val="3279"/>
              </a:lnSpc>
              <a:buFont typeface="Arial"/>
              <a:buChar char="•"/>
            </a:pPr>
            <a:r>
              <a:rPr lang="en-US" b="true" sz="1999">
                <a:solidFill>
                  <a:srgbClr val="2C2C2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Auxiliary aggregates (per applicant): mean, max, min, sum, std, count across all sources</a:t>
            </a:r>
          </a:p>
        </p:txBody>
      </p:sp>
      <p:graphicFrame>
        <p:nvGraphicFramePr>
          <p:cNvPr name="Table 23" id="23"/>
          <p:cNvGraphicFramePr>
            <a:graphicFrameLocks noGrp="true"/>
          </p:cNvGraphicFramePr>
          <p:nvPr/>
        </p:nvGraphicFramePr>
        <p:xfrm>
          <a:off x="868643" y="1458837"/>
          <a:ext cx="14644356" cy="4808416"/>
        </p:xfrm>
        <a:graphic>
          <a:graphicData uri="http://schemas.openxmlformats.org/drawingml/2006/table">
            <a:tbl>
              <a:tblPr/>
              <a:tblGrid>
                <a:gridCol w="3852019"/>
                <a:gridCol w="2772877"/>
                <a:gridCol w="2653981"/>
                <a:gridCol w="5365479"/>
              </a:tblGrid>
              <a:tr h="60105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949"/>
                        </a:lnSpc>
                        <a:defRPr/>
                      </a:pPr>
                      <a:r>
                        <a:rPr lang="en-US" sz="1899" b="tru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Content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949"/>
                        </a:lnSpc>
                        <a:defRPr/>
                      </a:pPr>
                      <a:r>
                        <a:rPr lang="en-US" sz="1899" b="tru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Source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949"/>
                        </a:lnSpc>
                        <a:defRPr/>
                      </a:pPr>
                      <a:r>
                        <a:rPr lang="en-US" sz="1899" b="tru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Rows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949"/>
                        </a:lnSpc>
                        <a:defRPr/>
                      </a:pPr>
                      <a:r>
                        <a:rPr lang="en-US" sz="1899" b="tru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Columns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0105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94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Main table with target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94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application_train.csv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949"/>
                        </a:lnSpc>
                        <a:defRPr/>
                      </a:pPr>
                      <a:r>
                        <a:rPr lang="en-US" sz="1899" strike="noStrike" u="none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307,511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949"/>
                        </a:lnSpc>
                        <a:defRPr/>
                      </a:pPr>
                      <a:r>
                        <a:rPr lang="en-US" sz="1899" strike="noStrike" u="none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122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0105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94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Credit bureau history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94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bureau.csv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94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1,716,428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94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17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0105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94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Monthly bureau status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94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bureau_balance.csv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94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27M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94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3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0105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94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Prior applications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94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previous_application.csv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94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1.67M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94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37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0105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94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POS/cash loan monthly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94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POS_CASH_balance.csv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94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10M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94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8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0105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94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Payment history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94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installments_payments.csv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94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13.6M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94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8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0105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94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Card monthly balances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94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credit_card_balance.csv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94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3.84M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94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23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24" id="24"/>
          <p:cNvSpPr txBox="true"/>
          <p:nvPr/>
        </p:nvSpPr>
        <p:spPr>
          <a:xfrm rot="0">
            <a:off x="16113605" y="371475"/>
            <a:ext cx="1560276" cy="2642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235"/>
              </a:lnSpc>
              <a:spcBef>
                <a:spcPct val="0"/>
              </a:spcBef>
            </a:pPr>
            <a:r>
              <a:rPr lang="en-US" b="true" sz="1596" spc="-63">
                <a:solidFill>
                  <a:srgbClr val="2C2C2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Presentation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8603466" y="9488553"/>
            <a:ext cx="759435" cy="273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2C2C2C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10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8461077" y="9488553"/>
            <a:ext cx="759435" cy="273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2C2C2C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/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8680463" y="9422491"/>
            <a:ext cx="473062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  <a:spcBef>
                <a:spcPct val="0"/>
              </a:spcBef>
            </a:pPr>
            <a:r>
              <a:rPr lang="en-US" b="true" sz="2100">
                <a:solidFill>
                  <a:srgbClr val="2C2C2C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rPr>
              <a:t>08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028700" y="285750"/>
            <a:ext cx="7159734" cy="962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840"/>
              </a:lnSpc>
              <a:spcBef>
                <a:spcPct val="0"/>
              </a:spcBef>
            </a:pPr>
            <a:r>
              <a:rPr lang="en-US" sz="5600" b="true">
                <a:solidFill>
                  <a:srgbClr val="2C2C2C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Data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8911488"/>
            <a:ext cx="18288000" cy="1375512"/>
            <a:chOff x="0" y="0"/>
            <a:chExt cx="4816593" cy="36227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362275"/>
            </a:xfrm>
            <a:custGeom>
              <a:avLst/>
              <a:gdLst/>
              <a:ahLst/>
              <a:cxnLst/>
              <a:rect r="r" b="b" t="t" l="l"/>
              <a:pathLst>
                <a:path h="362275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362275"/>
                  </a:lnTo>
                  <a:lnTo>
                    <a:pt x="0" y="362275"/>
                  </a:lnTo>
                  <a:close/>
                </a:path>
              </a:pathLst>
            </a:custGeom>
            <a:solidFill>
              <a:srgbClr val="EAF1F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16593" cy="400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0" y="2741301"/>
            <a:ext cx="396003" cy="1334586"/>
            <a:chOff x="0" y="0"/>
            <a:chExt cx="104297" cy="35149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04297" cy="351496"/>
            </a:xfrm>
            <a:custGeom>
              <a:avLst/>
              <a:gdLst/>
              <a:ahLst/>
              <a:cxnLst/>
              <a:rect r="r" b="b" t="t" l="l"/>
              <a:pathLst>
                <a:path h="351496" w="104297">
                  <a:moveTo>
                    <a:pt x="0" y="0"/>
                  </a:moveTo>
                  <a:lnTo>
                    <a:pt x="104297" y="0"/>
                  </a:lnTo>
                  <a:lnTo>
                    <a:pt x="104297" y="351496"/>
                  </a:lnTo>
                  <a:lnTo>
                    <a:pt x="0" y="351496"/>
                  </a:lnTo>
                  <a:close/>
                </a:path>
              </a:pathLst>
            </a:custGeom>
            <a:solidFill>
              <a:srgbClr val="2BCDA6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04297" cy="3895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0" y="9369050"/>
            <a:ext cx="604914" cy="520243"/>
            <a:chOff x="0" y="0"/>
            <a:chExt cx="159319" cy="13701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59319" cy="137019"/>
            </a:xfrm>
            <a:custGeom>
              <a:avLst/>
              <a:gdLst/>
              <a:ahLst/>
              <a:cxnLst/>
              <a:rect r="r" b="b" t="t" l="l"/>
              <a:pathLst>
                <a:path h="137019" w="159319">
                  <a:moveTo>
                    <a:pt x="0" y="0"/>
                  </a:moveTo>
                  <a:lnTo>
                    <a:pt x="159319" y="0"/>
                  </a:lnTo>
                  <a:lnTo>
                    <a:pt x="159319" y="137019"/>
                  </a:lnTo>
                  <a:lnTo>
                    <a:pt x="0" y="137019"/>
                  </a:lnTo>
                  <a:close/>
                </a:path>
              </a:pathLst>
            </a:custGeom>
            <a:solidFill>
              <a:srgbClr val="2F78E1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59319" cy="1751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7891997" y="2741301"/>
            <a:ext cx="396003" cy="1334586"/>
            <a:chOff x="0" y="0"/>
            <a:chExt cx="104297" cy="351496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04297" cy="351496"/>
            </a:xfrm>
            <a:custGeom>
              <a:avLst/>
              <a:gdLst/>
              <a:ahLst/>
              <a:cxnLst/>
              <a:rect r="r" b="b" t="t" l="l"/>
              <a:pathLst>
                <a:path h="351496" w="104297">
                  <a:moveTo>
                    <a:pt x="0" y="0"/>
                  </a:moveTo>
                  <a:lnTo>
                    <a:pt x="104297" y="0"/>
                  </a:lnTo>
                  <a:lnTo>
                    <a:pt x="104297" y="351496"/>
                  </a:lnTo>
                  <a:lnTo>
                    <a:pt x="0" y="351496"/>
                  </a:lnTo>
                  <a:close/>
                </a:path>
              </a:pathLst>
            </a:custGeom>
            <a:solidFill>
              <a:srgbClr val="2F78E1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104297" cy="3895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7673881" y="9369050"/>
            <a:ext cx="614119" cy="520243"/>
            <a:chOff x="0" y="0"/>
            <a:chExt cx="161743" cy="137019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61743" cy="137019"/>
            </a:xfrm>
            <a:custGeom>
              <a:avLst/>
              <a:gdLst/>
              <a:ahLst/>
              <a:cxnLst/>
              <a:rect r="r" b="b" t="t" l="l"/>
              <a:pathLst>
                <a:path h="137019" w="161743">
                  <a:moveTo>
                    <a:pt x="0" y="0"/>
                  </a:moveTo>
                  <a:lnTo>
                    <a:pt x="161743" y="0"/>
                  </a:lnTo>
                  <a:lnTo>
                    <a:pt x="161743" y="137019"/>
                  </a:lnTo>
                  <a:lnTo>
                    <a:pt x="0" y="137019"/>
                  </a:lnTo>
                  <a:close/>
                </a:path>
              </a:pathLst>
            </a:custGeom>
            <a:solidFill>
              <a:srgbClr val="2BCDA6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161743" cy="1751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393322" y="549647"/>
            <a:ext cx="40903" cy="40903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BCDA6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74078" lIns="74078" bIns="74078" rIns="74078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0" id="20"/>
          <p:cNvSpPr/>
          <p:nvPr/>
        </p:nvSpPr>
        <p:spPr>
          <a:xfrm flipH="false" flipV="false" rot="-10800000">
            <a:off x="187092" y="9506548"/>
            <a:ext cx="192631" cy="245248"/>
          </a:xfrm>
          <a:custGeom>
            <a:avLst/>
            <a:gdLst/>
            <a:ahLst/>
            <a:cxnLst/>
            <a:rect r="r" b="b" t="t" l="l"/>
            <a:pathLst>
              <a:path h="245248" w="192631">
                <a:moveTo>
                  <a:pt x="0" y="0"/>
                </a:moveTo>
                <a:lnTo>
                  <a:pt x="192631" y="0"/>
                </a:lnTo>
                <a:lnTo>
                  <a:pt x="192631" y="245247"/>
                </a:lnTo>
                <a:lnTo>
                  <a:pt x="0" y="2452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7903675" y="9506548"/>
            <a:ext cx="192631" cy="245248"/>
          </a:xfrm>
          <a:custGeom>
            <a:avLst/>
            <a:gdLst/>
            <a:ahLst/>
            <a:cxnLst/>
            <a:rect r="r" b="b" t="t" l="l"/>
            <a:pathLst>
              <a:path h="245248" w="192631">
                <a:moveTo>
                  <a:pt x="0" y="0"/>
                </a:moveTo>
                <a:lnTo>
                  <a:pt x="192631" y="0"/>
                </a:lnTo>
                <a:lnTo>
                  <a:pt x="192631" y="245247"/>
                </a:lnTo>
                <a:lnTo>
                  <a:pt x="0" y="2452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1028700" y="1845766"/>
            <a:ext cx="15384164" cy="6373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7"/>
              </a:lnSpc>
            </a:pPr>
            <a:r>
              <a:rPr lang="en-US" sz="2199" b="true">
                <a:solidFill>
                  <a:srgbClr val="2C2C2C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Before Aggregation:</a:t>
            </a:r>
          </a:p>
          <a:p>
            <a:pPr algn="l" marL="474976" indent="-237488" lvl="1">
              <a:lnSpc>
                <a:spcPts val="3607"/>
              </a:lnSpc>
              <a:buFont typeface="Arial"/>
              <a:buChar char="•"/>
            </a:pPr>
            <a:r>
              <a:rPr lang="en-US" sz="2199">
                <a:solidFill>
                  <a:srgbClr val="2C2C2C"/>
                </a:solidFill>
                <a:latin typeface="Montserrat"/>
                <a:ea typeface="Montserrat"/>
                <a:cs typeface="Montserrat"/>
                <a:sym typeface="Montserrat"/>
              </a:rPr>
              <a:t>Source tables span 58M rows, highly skewed (many-to-one joins)</a:t>
            </a:r>
          </a:p>
          <a:p>
            <a:pPr algn="l" marL="474976" indent="-237488" lvl="1">
              <a:lnSpc>
                <a:spcPts val="3607"/>
              </a:lnSpc>
              <a:buFont typeface="Arial"/>
              <a:buChar char="•"/>
            </a:pPr>
            <a:r>
              <a:rPr lang="en-US" sz="2199">
                <a:solidFill>
                  <a:srgbClr val="2C2C2C"/>
                </a:solidFill>
                <a:latin typeface="Montserrat"/>
                <a:ea typeface="Montserrat"/>
                <a:cs typeface="Montserrat"/>
                <a:sym typeface="Montserrat"/>
              </a:rPr>
              <a:t>41 columns with &gt;50% missingness in application_train</a:t>
            </a:r>
          </a:p>
          <a:p>
            <a:pPr algn="l" marL="474976" indent="-237488" lvl="1">
              <a:lnSpc>
                <a:spcPts val="3607"/>
              </a:lnSpc>
              <a:buFont typeface="Arial"/>
              <a:buChar char="•"/>
            </a:pPr>
            <a:r>
              <a:rPr lang="en-US" sz="2199">
                <a:solidFill>
                  <a:srgbClr val="2C2C2C"/>
                </a:solidFill>
                <a:latin typeface="Montserrat"/>
                <a:ea typeface="Montserrat"/>
                <a:cs typeface="Montserrat"/>
                <a:sym typeface="Montserrat"/>
              </a:rPr>
              <a:t>Highestmissing: COMMONAREA_*, NONLIVINGAPARTMENTS_*, LIVINGAPARTMENTS_* (~69%)</a:t>
            </a:r>
          </a:p>
          <a:p>
            <a:pPr algn="l">
              <a:lnSpc>
                <a:spcPts val="3607"/>
              </a:lnSpc>
            </a:pPr>
          </a:p>
          <a:p>
            <a:pPr algn="l">
              <a:lnSpc>
                <a:spcPts val="3607"/>
              </a:lnSpc>
            </a:pPr>
            <a:r>
              <a:rPr lang="en-US" sz="2199" b="true">
                <a:solidFill>
                  <a:srgbClr val="2C2C2C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After Aggregation:</a:t>
            </a:r>
          </a:p>
          <a:p>
            <a:pPr algn="l" marL="474976" indent="-237488" lvl="1">
              <a:lnSpc>
                <a:spcPts val="3607"/>
              </a:lnSpc>
              <a:buFont typeface="Arial"/>
              <a:buChar char="•"/>
            </a:pPr>
            <a:r>
              <a:rPr lang="en-US" sz="2199">
                <a:solidFill>
                  <a:srgbClr val="2C2C2C"/>
                </a:solidFill>
                <a:latin typeface="Montserrat"/>
                <a:ea typeface="Montserrat"/>
                <a:cs typeface="Montserrat"/>
                <a:sym typeface="Montserrat"/>
              </a:rPr>
              <a:t>Consolidated to 307,511 applicant rows</a:t>
            </a:r>
          </a:p>
          <a:p>
            <a:pPr algn="l" marL="474976" indent="-237488" lvl="1">
              <a:lnSpc>
                <a:spcPts val="3607"/>
              </a:lnSpc>
              <a:buFont typeface="Arial"/>
              <a:buChar char="•"/>
            </a:pPr>
            <a:r>
              <a:rPr lang="en-US" sz="2199">
                <a:solidFill>
                  <a:srgbClr val="2C2C2C"/>
                </a:solidFill>
                <a:latin typeface="Montserrat"/>
                <a:ea typeface="Montserrat"/>
                <a:cs typeface="Montserrat"/>
                <a:sym typeface="Montserrat"/>
              </a:rPr>
              <a:t>Feature set enriched with historical summary statistics</a:t>
            </a:r>
          </a:p>
          <a:p>
            <a:pPr algn="l" marL="474976" indent="-237488" lvl="1">
              <a:lnSpc>
                <a:spcPts val="3607"/>
              </a:lnSpc>
              <a:buFont typeface="Arial"/>
              <a:buChar char="•"/>
            </a:pPr>
            <a:r>
              <a:rPr lang="en-US" sz="2199">
                <a:solidFill>
                  <a:srgbClr val="2C2C2C"/>
                </a:solidFill>
                <a:latin typeface="Montserrat"/>
                <a:ea typeface="Montserrat"/>
                <a:cs typeface="Montserrat"/>
                <a:sym typeface="Montserrat"/>
              </a:rPr>
              <a:t>Handled via imputation (NaN tokens for categoricals, numeric coercion)</a:t>
            </a:r>
          </a:p>
          <a:p>
            <a:pPr algn="l">
              <a:lnSpc>
                <a:spcPts val="3607"/>
              </a:lnSpc>
            </a:pPr>
          </a:p>
          <a:p>
            <a:pPr algn="l">
              <a:lnSpc>
                <a:spcPts val="3607"/>
              </a:lnSpc>
            </a:pPr>
            <a:r>
              <a:rPr lang="en-US" sz="2199" b="true">
                <a:solidFill>
                  <a:srgbClr val="2C2C2C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Class Imbalance Profile</a:t>
            </a:r>
          </a:p>
          <a:p>
            <a:pPr algn="l" marL="474976" indent="-237488" lvl="1">
              <a:lnSpc>
                <a:spcPts val="3607"/>
              </a:lnSpc>
              <a:buFont typeface="Arial"/>
              <a:buChar char="•"/>
            </a:pPr>
            <a:r>
              <a:rPr lang="en-US" sz="2199">
                <a:solidFill>
                  <a:srgbClr val="2C2C2C"/>
                </a:solidFill>
                <a:latin typeface="Montserrat"/>
                <a:ea typeface="Montserrat"/>
                <a:cs typeface="Montserrat"/>
                <a:sym typeface="Montserrat"/>
              </a:rPr>
              <a:t>Positive class (TARGET=1): 24,825 (8.07%)</a:t>
            </a:r>
          </a:p>
          <a:p>
            <a:pPr algn="l" marL="474976" indent="-237488" lvl="1">
              <a:lnSpc>
                <a:spcPts val="3607"/>
              </a:lnSpc>
              <a:buFont typeface="Arial"/>
              <a:buChar char="•"/>
            </a:pPr>
            <a:r>
              <a:rPr lang="en-US" sz="2199">
                <a:solidFill>
                  <a:srgbClr val="2C2C2C"/>
                </a:solidFill>
                <a:latin typeface="Montserrat"/>
                <a:ea typeface="Montserrat"/>
                <a:cs typeface="Montserrat"/>
                <a:sym typeface="Montserrat"/>
              </a:rPr>
              <a:t>Negative class (TARGET=0): 282,686 (91.93%)</a:t>
            </a:r>
          </a:p>
          <a:p>
            <a:pPr algn="l" marL="474976" indent="-237488" lvl="1">
              <a:lnSpc>
                <a:spcPts val="3607"/>
              </a:lnSpc>
              <a:buFont typeface="Arial"/>
              <a:buChar char="•"/>
            </a:pPr>
            <a:r>
              <a:rPr lang="en-US" sz="2199">
                <a:solidFill>
                  <a:srgbClr val="2C2C2C"/>
                </a:solidFill>
                <a:latin typeface="Montserrat"/>
                <a:ea typeface="Montserrat"/>
                <a:cs typeface="Montserrat"/>
                <a:sym typeface="Montserrat"/>
              </a:rPr>
              <a:t>Strategy: LightGBM scale_pos_weight = negatives/positives during training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6113605" y="371475"/>
            <a:ext cx="1560276" cy="2642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235"/>
              </a:lnSpc>
              <a:spcBef>
                <a:spcPct val="0"/>
              </a:spcBef>
            </a:pPr>
            <a:r>
              <a:rPr lang="en-US" b="true" sz="1596" spc="-63">
                <a:solidFill>
                  <a:srgbClr val="2C2C2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Presentation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8603466" y="9488553"/>
            <a:ext cx="759435" cy="273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2C2C2C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10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8461077" y="9488553"/>
            <a:ext cx="759435" cy="273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2C2C2C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/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8680463" y="9422491"/>
            <a:ext cx="473062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  <a:spcBef>
                <a:spcPct val="0"/>
              </a:spcBef>
            </a:pPr>
            <a:r>
              <a:rPr lang="en-US" b="true" sz="2100">
                <a:solidFill>
                  <a:srgbClr val="2C2C2C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rPr>
              <a:t>09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028700" y="914400"/>
            <a:ext cx="7159734" cy="962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840"/>
              </a:lnSpc>
              <a:spcBef>
                <a:spcPct val="0"/>
              </a:spcBef>
            </a:pPr>
            <a:r>
              <a:rPr lang="en-US" sz="5600" b="true">
                <a:solidFill>
                  <a:srgbClr val="2C2C2C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Data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5104046" cy="10287000"/>
            <a:chOff x="0" y="0"/>
            <a:chExt cx="1344275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44275" cy="2709333"/>
            </a:xfrm>
            <a:custGeom>
              <a:avLst/>
              <a:gdLst/>
              <a:ahLst/>
              <a:cxnLst/>
              <a:rect r="r" b="b" t="t" l="l"/>
              <a:pathLst>
                <a:path h="2709333" w="1344275">
                  <a:moveTo>
                    <a:pt x="0" y="0"/>
                  </a:moveTo>
                  <a:lnTo>
                    <a:pt x="1344275" y="0"/>
                  </a:lnTo>
                  <a:lnTo>
                    <a:pt x="134427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F78E1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344275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242999" y="1425796"/>
            <a:ext cx="5808662" cy="7549951"/>
            <a:chOff x="0" y="0"/>
            <a:chExt cx="899914" cy="116968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99914" cy="1169685"/>
            </a:xfrm>
            <a:custGeom>
              <a:avLst/>
              <a:gdLst/>
              <a:ahLst/>
              <a:cxnLst/>
              <a:rect r="r" b="b" t="t" l="l"/>
              <a:pathLst>
                <a:path h="1169685" w="899914">
                  <a:moveTo>
                    <a:pt x="0" y="0"/>
                  </a:moveTo>
                  <a:lnTo>
                    <a:pt x="899914" y="0"/>
                  </a:lnTo>
                  <a:lnTo>
                    <a:pt x="899914" y="1169685"/>
                  </a:lnTo>
                  <a:lnTo>
                    <a:pt x="0" y="1169685"/>
                  </a:lnTo>
                  <a:close/>
                </a:path>
              </a:pathLst>
            </a:custGeom>
            <a:blipFill>
              <a:blip r:embed="rId2"/>
              <a:stretch>
                <a:fillRect l="-47544" t="0" r="-47544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7051661" y="2741301"/>
            <a:ext cx="877891" cy="6234446"/>
            <a:chOff x="0" y="0"/>
            <a:chExt cx="231214" cy="164199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31214" cy="1641994"/>
            </a:xfrm>
            <a:custGeom>
              <a:avLst/>
              <a:gdLst/>
              <a:ahLst/>
              <a:cxnLst/>
              <a:rect r="r" b="b" t="t" l="l"/>
              <a:pathLst>
                <a:path h="1641994" w="231214">
                  <a:moveTo>
                    <a:pt x="0" y="0"/>
                  </a:moveTo>
                  <a:lnTo>
                    <a:pt x="231214" y="0"/>
                  </a:lnTo>
                  <a:lnTo>
                    <a:pt x="231214" y="1641994"/>
                  </a:lnTo>
                  <a:lnTo>
                    <a:pt x="0" y="1641994"/>
                  </a:lnTo>
                  <a:close/>
                </a:path>
              </a:pathLst>
            </a:custGeom>
            <a:solidFill>
              <a:srgbClr val="E9FAF6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231214" cy="16800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7929552" y="6131883"/>
            <a:ext cx="8297441" cy="2843864"/>
            <a:chOff x="0" y="0"/>
            <a:chExt cx="1285491" cy="440589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285491" cy="440589"/>
            </a:xfrm>
            <a:custGeom>
              <a:avLst/>
              <a:gdLst/>
              <a:ahLst/>
              <a:cxnLst/>
              <a:rect r="r" b="b" t="t" l="l"/>
              <a:pathLst>
                <a:path h="440589" w="1285491">
                  <a:moveTo>
                    <a:pt x="0" y="0"/>
                  </a:moveTo>
                  <a:lnTo>
                    <a:pt x="1285491" y="0"/>
                  </a:lnTo>
                  <a:lnTo>
                    <a:pt x="1285491" y="440589"/>
                  </a:lnTo>
                  <a:lnTo>
                    <a:pt x="0" y="440589"/>
                  </a:lnTo>
                  <a:close/>
                </a:path>
              </a:pathLst>
            </a:custGeom>
            <a:blipFill>
              <a:blip r:embed="rId3"/>
              <a:stretch>
                <a:fillRect l="0" t="-59938" r="0" b="-39557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0" y="2741301"/>
            <a:ext cx="396003" cy="1334586"/>
            <a:chOff x="0" y="0"/>
            <a:chExt cx="104297" cy="351496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04297" cy="351496"/>
            </a:xfrm>
            <a:custGeom>
              <a:avLst/>
              <a:gdLst/>
              <a:ahLst/>
              <a:cxnLst/>
              <a:rect r="r" b="b" t="t" l="l"/>
              <a:pathLst>
                <a:path h="351496" w="104297">
                  <a:moveTo>
                    <a:pt x="0" y="0"/>
                  </a:moveTo>
                  <a:lnTo>
                    <a:pt x="104297" y="0"/>
                  </a:lnTo>
                  <a:lnTo>
                    <a:pt x="104297" y="351496"/>
                  </a:lnTo>
                  <a:lnTo>
                    <a:pt x="0" y="351496"/>
                  </a:lnTo>
                  <a:close/>
                </a:path>
              </a:pathLst>
            </a:custGeom>
            <a:solidFill>
              <a:srgbClr val="2BCDA6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104297" cy="3895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0" y="9369050"/>
            <a:ext cx="604914" cy="520243"/>
            <a:chOff x="0" y="0"/>
            <a:chExt cx="159319" cy="137019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59319" cy="137019"/>
            </a:xfrm>
            <a:custGeom>
              <a:avLst/>
              <a:gdLst/>
              <a:ahLst/>
              <a:cxnLst/>
              <a:rect r="r" b="b" t="t" l="l"/>
              <a:pathLst>
                <a:path h="137019" w="159319">
                  <a:moveTo>
                    <a:pt x="0" y="0"/>
                  </a:moveTo>
                  <a:lnTo>
                    <a:pt x="159319" y="0"/>
                  </a:lnTo>
                  <a:lnTo>
                    <a:pt x="159319" y="137019"/>
                  </a:lnTo>
                  <a:lnTo>
                    <a:pt x="0" y="137019"/>
                  </a:lnTo>
                  <a:close/>
                </a:path>
              </a:pathLst>
            </a:custGeom>
            <a:solidFill>
              <a:srgbClr val="2BCDA6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159319" cy="1751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7891997" y="2741301"/>
            <a:ext cx="396003" cy="1334586"/>
            <a:chOff x="0" y="0"/>
            <a:chExt cx="104297" cy="351496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04297" cy="351496"/>
            </a:xfrm>
            <a:custGeom>
              <a:avLst/>
              <a:gdLst/>
              <a:ahLst/>
              <a:cxnLst/>
              <a:rect r="r" b="b" t="t" l="l"/>
              <a:pathLst>
                <a:path h="351496" w="104297">
                  <a:moveTo>
                    <a:pt x="0" y="0"/>
                  </a:moveTo>
                  <a:lnTo>
                    <a:pt x="104297" y="0"/>
                  </a:lnTo>
                  <a:lnTo>
                    <a:pt x="104297" y="351496"/>
                  </a:lnTo>
                  <a:lnTo>
                    <a:pt x="0" y="351496"/>
                  </a:lnTo>
                  <a:close/>
                </a:path>
              </a:pathLst>
            </a:custGeom>
            <a:solidFill>
              <a:srgbClr val="2F78E1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38100"/>
              <a:ext cx="104297" cy="3895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7673881" y="9369050"/>
            <a:ext cx="614119" cy="520243"/>
            <a:chOff x="0" y="0"/>
            <a:chExt cx="161743" cy="137019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61743" cy="137019"/>
            </a:xfrm>
            <a:custGeom>
              <a:avLst/>
              <a:gdLst/>
              <a:ahLst/>
              <a:cxnLst/>
              <a:rect r="r" b="b" t="t" l="l"/>
              <a:pathLst>
                <a:path h="137019" w="161743">
                  <a:moveTo>
                    <a:pt x="0" y="0"/>
                  </a:moveTo>
                  <a:lnTo>
                    <a:pt x="161743" y="0"/>
                  </a:lnTo>
                  <a:lnTo>
                    <a:pt x="161743" y="137019"/>
                  </a:lnTo>
                  <a:lnTo>
                    <a:pt x="0" y="137019"/>
                  </a:lnTo>
                  <a:close/>
                </a:path>
              </a:pathLst>
            </a:custGeom>
            <a:solidFill>
              <a:srgbClr val="2BCDA6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38100"/>
              <a:ext cx="161743" cy="1751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1393322" y="549647"/>
            <a:ext cx="40903" cy="40903"/>
            <a:chOff x="0" y="0"/>
            <a:chExt cx="812800" cy="8128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BCDA6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74078" lIns="74078" bIns="74078" rIns="74078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7" id="27"/>
          <p:cNvSpPr txBox="true"/>
          <p:nvPr/>
        </p:nvSpPr>
        <p:spPr>
          <a:xfrm rot="0">
            <a:off x="16113605" y="371475"/>
            <a:ext cx="1560276" cy="2642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235"/>
              </a:lnSpc>
              <a:spcBef>
                <a:spcPct val="0"/>
              </a:spcBef>
            </a:pPr>
            <a:r>
              <a:rPr lang="en-US" b="true" sz="1596" spc="-63">
                <a:solidFill>
                  <a:srgbClr val="2C2C2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Presentation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8603466" y="9488553"/>
            <a:ext cx="759435" cy="273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2C2C2C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10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8461077" y="9488553"/>
            <a:ext cx="759435" cy="273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2C2C2C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/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8680463" y="9422491"/>
            <a:ext cx="473062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  <a:spcBef>
                <a:spcPct val="0"/>
              </a:spcBef>
            </a:pPr>
            <a:r>
              <a:rPr lang="en-US" b="true" sz="2100">
                <a:solidFill>
                  <a:srgbClr val="2C2C2C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rPr>
              <a:t>10</a:t>
            </a:r>
          </a:p>
        </p:txBody>
      </p:sp>
      <p:sp>
        <p:nvSpPr>
          <p:cNvPr name="Freeform 31" id="31"/>
          <p:cNvSpPr/>
          <p:nvPr/>
        </p:nvSpPr>
        <p:spPr>
          <a:xfrm flipH="false" flipV="false" rot="-10800000">
            <a:off x="187092" y="9506548"/>
            <a:ext cx="192631" cy="245248"/>
          </a:xfrm>
          <a:custGeom>
            <a:avLst/>
            <a:gdLst/>
            <a:ahLst/>
            <a:cxnLst/>
            <a:rect r="r" b="b" t="t" l="l"/>
            <a:pathLst>
              <a:path h="245248" w="192631">
                <a:moveTo>
                  <a:pt x="0" y="0"/>
                </a:moveTo>
                <a:lnTo>
                  <a:pt x="192631" y="0"/>
                </a:lnTo>
                <a:lnTo>
                  <a:pt x="192631" y="245247"/>
                </a:lnTo>
                <a:lnTo>
                  <a:pt x="0" y="2452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false" rot="0">
            <a:off x="17903675" y="9506548"/>
            <a:ext cx="192631" cy="245248"/>
          </a:xfrm>
          <a:custGeom>
            <a:avLst/>
            <a:gdLst/>
            <a:ahLst/>
            <a:cxnLst/>
            <a:rect r="r" b="b" t="t" l="l"/>
            <a:pathLst>
              <a:path h="245248" w="192631">
                <a:moveTo>
                  <a:pt x="0" y="0"/>
                </a:moveTo>
                <a:lnTo>
                  <a:pt x="192631" y="0"/>
                </a:lnTo>
                <a:lnTo>
                  <a:pt x="192631" y="245247"/>
                </a:lnTo>
                <a:lnTo>
                  <a:pt x="0" y="2452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3" id="33"/>
          <p:cNvSpPr txBox="true"/>
          <p:nvPr/>
        </p:nvSpPr>
        <p:spPr>
          <a:xfrm rot="0">
            <a:off x="3313900" y="2202821"/>
            <a:ext cx="7082993" cy="962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7840"/>
              </a:lnSpc>
              <a:spcBef>
                <a:spcPct val="0"/>
              </a:spcBef>
            </a:pPr>
            <a:r>
              <a:rPr lang="en-US" b="true" sz="5600">
                <a:solidFill>
                  <a:srgbClr val="2C2C2C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Model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8916994" y="3322869"/>
            <a:ext cx="7782578" cy="21115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43"/>
              </a:lnSpc>
            </a:pPr>
            <a:r>
              <a:rPr lang="en-US" sz="2099" b="true">
                <a:solidFill>
                  <a:srgbClr val="2C2C2C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Model Type &amp; Approach</a:t>
            </a:r>
          </a:p>
          <a:p>
            <a:pPr algn="l" marL="453387" indent="-226693" lvl="1">
              <a:lnSpc>
                <a:spcPts val="3443"/>
              </a:lnSpc>
              <a:buFont typeface="Arial"/>
              <a:buChar char="•"/>
            </a:pPr>
            <a:r>
              <a:rPr lang="en-US" b="true" sz="2099">
                <a:solidFill>
                  <a:srgbClr val="2C2C2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Problem: Binary classification (supervised learning)</a:t>
            </a:r>
          </a:p>
          <a:p>
            <a:pPr algn="l" marL="453387" indent="-226693" lvl="1">
              <a:lnSpc>
                <a:spcPts val="3443"/>
              </a:lnSpc>
              <a:buFont typeface="Arial"/>
              <a:buChar char="•"/>
            </a:pPr>
            <a:r>
              <a:rPr lang="en-US" b="true" sz="2099">
                <a:solidFill>
                  <a:srgbClr val="2C2C2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Algorithm: LightGBM (gradient boosting)</a:t>
            </a:r>
          </a:p>
          <a:p>
            <a:pPr algn="l" marL="453387" indent="-226693" lvl="1">
              <a:lnSpc>
                <a:spcPts val="3443"/>
              </a:lnSpc>
              <a:buFont typeface="Arial"/>
              <a:buChar char="•"/>
            </a:pPr>
            <a:r>
              <a:rPr lang="en-US" b="true" sz="2099">
                <a:solidFill>
                  <a:srgbClr val="2C2C2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Framework: Scikit-learn compatible pipeline (preprocessing → estimator)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DAHB02OH2QA</dc:identifier>
  <dcterms:modified xsi:type="dcterms:W3CDTF">2011-08-01T06:04:30Z</dcterms:modified>
  <cp:revision>1</cp:revision>
  <dc:title>Blue Green Corporate Finance Presentation</dc:title>
</cp:coreProperties>
</file>